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5" r:id="rId4"/>
    <p:sldId id="259" r:id="rId5"/>
    <p:sldId id="266" r:id="rId6"/>
    <p:sldId id="260" r:id="rId7"/>
    <p:sldId id="267" r:id="rId8"/>
    <p:sldId id="268" r:id="rId9"/>
    <p:sldId id="262" r:id="rId10"/>
    <p:sldId id="269" r:id="rId11"/>
    <p:sldId id="263" r:id="rId12"/>
    <p:sldId id="264" r:id="rId13"/>
  </p:sldIdLst>
  <p:sldSz cx="9144000" cy="6858000" type="screen4x3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3672" autoAdjust="0"/>
  </p:normalViewPr>
  <p:slideViewPr>
    <p:cSldViewPr>
      <p:cViewPr varScale="1">
        <p:scale>
          <a:sx n="95" d="100"/>
          <a:sy n="95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620" y="-10160"/>
            <a:ext cx="9149239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9225"/>
            <a:ext cx="4729162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299787"/>
            <a:ext cx="3429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it-IT" sz="3300"/>
              <a:t>Fare clic per modificare lo stile del titolo dello schema</a:t>
            </a:r>
            <a:endParaRPr lang="it-IT" sz="330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4571999"/>
            <a:ext cx="3429000" cy="1524000"/>
          </a:xfrm>
        </p:spPr>
        <p:txBody>
          <a:bodyPr rtlCol="0" anchor="b" anchorCtr="0"/>
          <a:lstStyle>
            <a:lvl1pPr>
              <a:buNone/>
              <a:defRPr/>
            </a:lvl1pPr>
          </a:lstStyle>
          <a:p>
            <a:pPr algn="l"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3997"/>
            <a:ext cx="4000500" cy="1524000"/>
          </a:xfrm>
        </p:spPr>
        <p:txBody>
          <a:bodyPr rtlCol="0">
            <a:normAutofit/>
          </a:bodyPr>
          <a:lstStyle/>
          <a:p>
            <a:pPr rtl="0"/>
            <a:r>
              <a:rPr lang="it-IT" sz="2400"/>
              <a:t>Fare clic per modificare lo stile del titolo dello schema</a:t>
            </a:r>
            <a:endParaRPr lang="it-IT" sz="2400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0600" y="1"/>
            <a:ext cx="4365371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048000"/>
            <a:ext cx="4000500" cy="3047999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2286" y="3048002"/>
            <a:ext cx="3132650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5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1523990"/>
            <a:ext cx="3429000" cy="152401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it-IT" sz="2400"/>
              <a:t>Fare clic per modificare lo stile del titolo dello schema</a:t>
            </a:r>
            <a:endParaRPr lang="it-IT" sz="240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4461598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egnaposto contenuto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1" y="3048001"/>
            <a:ext cx="3429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buNone/>
            </a:pPr>
            <a:r>
              <a:rPr lang="it-IT" sz="1800"/>
              <a:t>Fare clic per modificare gli stili del testo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594120" y="1356113"/>
            <a:ext cx="6095989" cy="4907765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57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8001000" cy="3038475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50653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5FA39-53BA-5D42-B0A8-1191F63454D2}" type="datetimeFigureOut">
              <a:rPr lang="it-IT" smtClean="0">
                <a:solidFill>
                  <a:prstClr val="white"/>
                </a:solidFill>
              </a:rPr>
              <a:pPr/>
              <a:t>24/01/2024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4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22860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4571999"/>
            <a:ext cx="8001000" cy="1524000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2286000"/>
            <a:ext cx="3863339" cy="381000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2286000"/>
            <a:ext cx="3863341" cy="381000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8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8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1998"/>
            <a:ext cx="2857500" cy="1524002"/>
          </a:xfrm>
        </p:spPr>
        <p:txBody>
          <a:bodyPr rtlCol="0" anchor="t" anchorCtr="0"/>
          <a:lstStyle>
            <a:lvl1pPr>
              <a:defRPr sz="2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762001"/>
            <a:ext cx="4572000" cy="533400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286001"/>
            <a:ext cx="2857500" cy="381000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5FA39-53BA-5D42-B0A8-1191F63454D2}" type="datetimeFigureOut">
              <a:rPr lang="it-IT" smtClean="0">
                <a:solidFill>
                  <a:prstClr val="white"/>
                </a:solidFill>
              </a:rPr>
              <a:pPr/>
              <a:t>24/01/2024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72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762000"/>
            <a:ext cx="2857499" cy="1524000"/>
          </a:xfrm>
        </p:spPr>
        <p:txBody>
          <a:bodyPr rtlCol="0" anchor="t" anchorCtr="0"/>
          <a:lstStyle>
            <a:lvl1pPr>
              <a:defRPr sz="2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762001"/>
            <a:ext cx="4516041" cy="53340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2286000"/>
            <a:ext cx="2857499" cy="38100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4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62000"/>
            <a:ext cx="4000500" cy="1524000"/>
          </a:xfrm>
        </p:spPr>
        <p:txBody>
          <a:bodyPr rtlCol="0">
            <a:normAutofit/>
          </a:bodyPr>
          <a:lstStyle/>
          <a:p>
            <a:pPr rtl="0"/>
            <a:r>
              <a:rPr lang="it-IT" sz="2400"/>
              <a:t>Fare clic per modificare lo stile del titolo dello schema</a:t>
            </a:r>
            <a:endParaRPr lang="it-IT" sz="2400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78088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sz="1350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184117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86001"/>
            <a:ext cx="4000500" cy="3810001"/>
          </a:xfrm>
        </p:spPr>
        <p:txBody>
          <a:bodyPr vert="horz" lIns="91440" tIns="45720" rIns="91440" bIns="45720" rtlCol="0">
            <a:noAutofit/>
          </a:bodyPr>
          <a:lstStyle>
            <a:lvl1pPr marL="171450" indent="-171450">
              <a:defRPr sz="2100"/>
            </a:lvl1pPr>
          </a:lstStyle>
          <a:p>
            <a:pPr marL="0" lvl="0" indent="0" rtl="0">
              <a:buNone/>
            </a:pPr>
            <a:r>
              <a:rPr lang="it-IT" sz="1800"/>
              <a:t>Fare clic per modificare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532083"/>
            <a:ext cx="3429000" cy="15240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it-IT" sz="2400"/>
              <a:t>Fare clic per modificare lo stile del titolo dello schema</a:t>
            </a:r>
            <a:endParaRPr lang="it-IT" sz="2400" dirty="0"/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40"/>
            <a:ext cx="1191518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3056083"/>
            <a:ext cx="4000500" cy="3048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0600" y="1"/>
            <a:ext cx="4365371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1467" y="3048002"/>
            <a:ext cx="3172535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2269050"/>
            <a:ext cx="28575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it-IT" sz="3300"/>
              <a:t>Fare clic per modificare lo stile del titolo dello schema</a:t>
            </a:r>
            <a:endParaRPr lang="it-IT" sz="3300" dirty="0"/>
          </a:p>
        </p:txBody>
      </p:sp>
      <p:sp>
        <p:nvSpPr>
          <p:cNvPr id="13" name="Sottotitolo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0" y="4571999"/>
            <a:ext cx="3445877" cy="1524000"/>
          </a:xfrm>
        </p:spPr>
        <p:txBody>
          <a:bodyPr rtlCol="0" anchor="b" anchorCtr="0"/>
          <a:lstStyle/>
          <a:p>
            <a:pPr algn="l"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2186923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68441" y="0"/>
            <a:ext cx="4365371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2"/>
            <a:ext cx="3411407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6786" y="314073"/>
            <a:ext cx="1727214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05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equenza temporale 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3867"/>
            <a:ext cx="7871460" cy="4351337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41" y="1732785"/>
            <a:ext cx="3947399" cy="1524000"/>
          </a:xfrm>
        </p:spPr>
        <p:txBody>
          <a:bodyPr rtlCol="0">
            <a:noAutofit/>
          </a:bodyPr>
          <a:lstStyle>
            <a:lvl1pPr>
              <a:defRPr sz="30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3641" y="3269459"/>
            <a:ext cx="4008358" cy="3092449"/>
          </a:xfrm>
        </p:spPr>
        <p:txBody>
          <a:bodyPr rtlCol="0" anchor="ctr">
            <a:noAutofit/>
          </a:bodyPr>
          <a:lstStyle>
            <a:lvl1pPr>
              <a:defRPr sz="21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 rtl="0"/>
            <a:r>
              <a:rPr lang="it-IT"/>
              <a:t>Oggetto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6932" y="2"/>
            <a:ext cx="4317068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1654" y="4949375"/>
            <a:ext cx="4347145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b">
            <a:noAutofit/>
          </a:bodyPr>
          <a:lstStyle>
            <a:lvl1pPr algn="ctr"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5539" y="-22158"/>
            <a:ext cx="4138462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177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5" y="765931"/>
            <a:ext cx="7500366" cy="1345269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8234" y="2085219"/>
            <a:ext cx="1724353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688" y="2234914"/>
            <a:ext cx="1578589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644092" y="2246655"/>
            <a:ext cx="1652575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sz="135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531617" y="2078498"/>
            <a:ext cx="1877524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sz="1350" dirty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572024" y="2093525"/>
            <a:ext cx="1779050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47659" y="2245998"/>
            <a:ext cx="1628662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615929" y="2234766"/>
            <a:ext cx="1673486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sz="135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02032" y="2058453"/>
            <a:ext cx="190128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sz="1350" dirty="0"/>
          </a:p>
        </p:txBody>
      </p:sp>
      <p:sp>
        <p:nvSpPr>
          <p:cNvPr id="14" name="Segnaposto immagine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478" y="2388001"/>
            <a:ext cx="1381006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553" y="4735308"/>
            <a:ext cx="1724352" cy="557784"/>
          </a:xfrm>
        </p:spPr>
        <p:txBody>
          <a:bodyPr rtlCol="0"/>
          <a:lstStyle>
            <a:lvl1pPr marL="0" algn="ctr">
              <a:lnSpc>
                <a:spcPts val="1350"/>
              </a:lnSpc>
              <a:spcBef>
                <a:spcPts val="0"/>
              </a:spcBef>
              <a:buNone/>
              <a:defRPr sz="1350" b="1"/>
            </a:lvl1pPr>
          </a:lstStyle>
          <a:p>
            <a:pPr lvl="0" rtl="0"/>
            <a:r>
              <a:rPr lang="it-IT"/>
              <a:t>Nome 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553" y="5312141"/>
            <a:ext cx="1724352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05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5" name="Segnaposto immagine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55353" y="2374487"/>
            <a:ext cx="144573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8964" y="4735308"/>
            <a:ext cx="1724352" cy="557784"/>
          </a:xfrm>
        </p:spPr>
        <p:txBody>
          <a:bodyPr rtlCol="0"/>
          <a:lstStyle>
            <a:lvl1pPr marL="0" algn="ctr">
              <a:lnSpc>
                <a:spcPts val="1350"/>
              </a:lnSpc>
              <a:spcBef>
                <a:spcPts val="0"/>
              </a:spcBef>
              <a:buNone/>
              <a:defRPr sz="135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3" name="Segnaposto testo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964" y="5312141"/>
            <a:ext cx="1724352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05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6" name="Segnaposto immagine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9144" y="2374488"/>
            <a:ext cx="1424810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1919" y="4735308"/>
            <a:ext cx="1724352" cy="557784"/>
          </a:xfrm>
        </p:spPr>
        <p:txBody>
          <a:bodyPr rtlCol="0"/>
          <a:lstStyle>
            <a:lvl1pPr marL="0" algn="ctr">
              <a:lnSpc>
                <a:spcPts val="1350"/>
              </a:lnSpc>
              <a:spcBef>
                <a:spcPts val="0"/>
              </a:spcBef>
              <a:buNone/>
              <a:defRPr sz="135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1919" y="5312141"/>
            <a:ext cx="1724352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05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7" name="Segnaposto immagine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20659" y="2373918"/>
            <a:ext cx="1464025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testo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4487" y="4735308"/>
            <a:ext cx="1724352" cy="557784"/>
          </a:xfrm>
        </p:spPr>
        <p:txBody>
          <a:bodyPr rtlCol="0"/>
          <a:lstStyle>
            <a:lvl1pPr marL="0" algn="ctr">
              <a:lnSpc>
                <a:spcPts val="1350"/>
              </a:lnSpc>
              <a:spcBef>
                <a:spcPts val="0"/>
              </a:spcBef>
              <a:buNone/>
              <a:defRPr sz="135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5" name="Segnaposto testo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34487" y="5312141"/>
            <a:ext cx="1724352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05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8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lonna contenuto 2 (diapositiva di confron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524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1" y="2286000"/>
            <a:ext cx="3863339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48000"/>
            <a:ext cx="3863339" cy="3048000"/>
          </a:xfrm>
        </p:spPr>
        <p:txBody>
          <a:bodyPr rtlCol="0"/>
          <a:lstStyle>
            <a:lvl1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200"/>
            </a:lvl1pPr>
            <a:lvl2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2pPr>
            <a:lvl3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3pPr>
            <a:lvl4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4pPr>
            <a:lvl5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09158" y="2286001"/>
            <a:ext cx="3863342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158" y="3048000"/>
            <a:ext cx="3863342" cy="3048000"/>
          </a:xfrm>
        </p:spPr>
        <p:txBody>
          <a:bodyPr rtlCol="0"/>
          <a:lstStyle>
            <a:lvl1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200"/>
            </a:lvl1pPr>
            <a:lvl2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200"/>
            </a:lvl2pPr>
            <a:lvl3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3pPr>
            <a:lvl4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4pPr>
            <a:lvl5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4627" y="1"/>
            <a:ext cx="3115889" cy="1314451"/>
            <a:chOff x="5872835" y="0"/>
            <a:chExt cx="4154519" cy="1314451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sz="1350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1350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5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0600" y="1"/>
            <a:ext cx="4365371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524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2286000"/>
            <a:ext cx="24003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3047999"/>
            <a:ext cx="2400300" cy="3048000"/>
          </a:xfrm>
        </p:spPr>
        <p:txBody>
          <a:bodyPr rtlCol="0"/>
          <a:lstStyle>
            <a:lvl1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1pPr>
            <a:lvl2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2pPr>
            <a:lvl3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3pPr>
            <a:lvl4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4pPr>
            <a:lvl5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71850" y="2286000"/>
            <a:ext cx="24003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71850" y="3047999"/>
            <a:ext cx="2400300" cy="3048000"/>
          </a:xfrm>
        </p:spPr>
        <p:txBody>
          <a:bodyPr rtlCol="0"/>
          <a:lstStyle>
            <a:lvl1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1pPr>
            <a:lvl2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2pPr>
            <a:lvl3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3pPr>
            <a:lvl4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4pPr>
            <a:lvl5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286002"/>
            <a:ext cx="24003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047999"/>
            <a:ext cx="2400300" cy="3048000"/>
          </a:xfrm>
        </p:spPr>
        <p:txBody>
          <a:bodyPr rtlCol="0"/>
          <a:lstStyle>
            <a:lvl1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1pPr>
            <a:lvl2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2pPr>
            <a:lvl3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3pPr>
            <a:lvl4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4pPr>
            <a:lvl5pPr marL="212598" indent="-212598">
              <a:spcBef>
                <a:spcPts val="750"/>
              </a:spcBef>
              <a:buFont typeface="Arial" panose="020B0604020202020204" pitchFamily="34" charset="0"/>
              <a:buChar char="•"/>
              <a:defRPr sz="105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3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88126"/>
            <a:ext cx="336368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sz="675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2095" y="6144070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1"/>
            <a:ext cx="8001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1874" y="194321"/>
            <a:ext cx="153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defTabSz="457200"/>
            <a:fld id="{DE25FA39-53BA-5D42-B0A8-1191F63454D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24/01/2024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" y="6356351"/>
            <a:ext cx="495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defTabSz="457200"/>
            <a:fld id="{5C121340-874D-7543-9B03-C1FD6D63F6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46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None/>
        <a:defRPr sz="2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None/>
        <a:defRPr sz="2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None/>
        <a:defRPr sz="2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None/>
        <a:defRPr sz="2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9256930-A199-8F38-708F-AD2A925C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8" r="2564" b="-1"/>
          <a:stretch/>
        </p:blipFill>
        <p:spPr>
          <a:xfrm>
            <a:off x="-7620" y="-10160"/>
            <a:ext cx="9149239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3429000" cy="2286000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/>
              <a:t>Le malattie del Nocciolo</a:t>
            </a:r>
          </a:p>
        </p:txBody>
      </p:sp>
    </p:spTree>
    <p:extLst>
      <p:ext uri="{BB962C8B-B14F-4D97-AF65-F5344CB8AC3E}">
        <p14:creationId xmlns:p14="http://schemas.microsoft.com/office/powerpoint/2010/main" val="238497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2E6898-D157-B95A-6767-C800C9CF4775}"/>
              </a:ext>
            </a:extLst>
          </p:cNvPr>
          <p:cNvSpPr txBox="1"/>
          <p:nvPr/>
        </p:nvSpPr>
        <p:spPr>
          <a:xfrm>
            <a:off x="395536" y="5260937"/>
            <a:ext cx="8496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monitoraggio della malattia prevede l’individuazione nel </a:t>
            </a:r>
            <a:r>
              <a:rPr lang="it-IT" dirty="0" err="1"/>
              <a:t>corileto</a:t>
            </a:r>
            <a:r>
              <a:rPr lang="it-IT" dirty="0"/>
              <a:t> delle nocciole colpite in fase di post-fioritura, stadio fenologico maggiormente suscettibile all’attacco fungino.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B782BC8-7B1C-DF10-EC90-FD83F45A9E3B}"/>
              </a:ext>
            </a:extLst>
          </p:cNvPr>
          <p:cNvSpPr/>
          <p:nvPr/>
        </p:nvSpPr>
        <p:spPr>
          <a:xfrm>
            <a:off x="344386" y="116632"/>
            <a:ext cx="8787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Necrosi grigia (</a:t>
            </a:r>
            <a:r>
              <a:rPr lang="it-IT" sz="2800" i="1" dirty="0"/>
              <a:t>Fusarium </a:t>
            </a:r>
            <a:r>
              <a:rPr lang="it-IT" sz="2800" i="1" dirty="0" err="1"/>
              <a:t>lateritium</a:t>
            </a:r>
            <a:r>
              <a:rPr lang="it-IT" sz="2800" dirty="0"/>
              <a:t>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8BD023-3390-16B3-1568-19CDCA0E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916832"/>
            <a:ext cx="4320480" cy="320035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9810E4-B0BC-DE5C-2DF2-2C4B76899719}"/>
              </a:ext>
            </a:extLst>
          </p:cNvPr>
          <p:cNvSpPr txBox="1"/>
          <p:nvPr/>
        </p:nvSpPr>
        <p:spPr>
          <a:xfrm>
            <a:off x="808747" y="1233375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 malattia sembra colpire i fiori, i frutti ma anche i rametti del nocciolo</a:t>
            </a:r>
          </a:p>
        </p:txBody>
      </p:sp>
    </p:spTree>
    <p:extLst>
      <p:ext uri="{BB962C8B-B14F-4D97-AF65-F5344CB8AC3E}">
        <p14:creationId xmlns:p14="http://schemas.microsoft.com/office/powerpoint/2010/main" val="303758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45866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Moria del nocciolo (</a:t>
            </a:r>
            <a:r>
              <a:rPr lang="it-IT" sz="2800" i="1" dirty="0"/>
              <a:t>Pseudomonas </a:t>
            </a:r>
            <a:r>
              <a:rPr lang="it-IT" sz="2800" i="1" dirty="0" err="1"/>
              <a:t>avellanae</a:t>
            </a:r>
            <a:r>
              <a:rPr lang="it-IT" sz="2800" dirty="0"/>
              <a:t>)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7282" t="25417" r="40966" b="24590"/>
          <a:stretch>
            <a:fillRect/>
          </a:stretch>
        </p:blipFill>
        <p:spPr bwMode="auto">
          <a:xfrm>
            <a:off x="334856" y="2052723"/>
            <a:ext cx="4182256" cy="320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788024" y="1628800"/>
            <a:ext cx="42961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dirty="0"/>
              <a:t>Repentini avvizzimenti dei rami e delle branche (primavera-autunno) </a:t>
            </a:r>
          </a:p>
          <a:p>
            <a:pPr algn="just">
              <a:buFont typeface="Wingdings" pitchFamily="2" charset="2"/>
              <a:buChar char="q"/>
            </a:pPr>
            <a:r>
              <a:rPr lang="it-IT" dirty="0"/>
              <a:t>Le foglie e i frutti, dopo il loro avvizzimento, restano a lungo sul ramo. </a:t>
            </a:r>
          </a:p>
          <a:p>
            <a:pPr algn="just">
              <a:buFont typeface="Wingdings" pitchFamily="2" charset="2"/>
              <a:buChar char="q"/>
            </a:pPr>
            <a:r>
              <a:rPr lang="it-IT" dirty="0"/>
              <a:t>In qualche caso è possibile osservare la formazione di cancri longitudinali lungo le branche principali. </a:t>
            </a:r>
          </a:p>
          <a:p>
            <a:pPr algn="just">
              <a:buFont typeface="Wingdings" pitchFamily="2" charset="2"/>
              <a:buChar char="q"/>
            </a:pPr>
            <a:r>
              <a:rPr lang="it-IT" dirty="0" err="1"/>
              <a:t>Amenti</a:t>
            </a:r>
            <a:r>
              <a:rPr lang="it-IT" dirty="0"/>
              <a:t> che non si allungano completamente e che, quindi, non producono polline</a:t>
            </a:r>
          </a:p>
          <a:p>
            <a:pPr algn="just">
              <a:buFont typeface="Wingdings" pitchFamily="2" charset="2"/>
              <a:buChar char="q"/>
            </a:pPr>
            <a:r>
              <a:rPr lang="it-IT" dirty="0"/>
              <a:t>Generale “</a:t>
            </a:r>
            <a:r>
              <a:rPr lang="it-IT" dirty="0" err="1"/>
              <a:t>impallidimento</a:t>
            </a:r>
            <a:r>
              <a:rPr lang="it-IT" dirty="0"/>
              <a:t>” delle foglie in primavera-estate e la presenza di aree idropiche e di rammollimento dei tessuti dell’epidermide delle branche secondarie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Malattia riscontrabile nella zona sud-ovest dei Monti Cimini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C437B7-2B79-6EBA-D669-F58E325F3A51}"/>
              </a:ext>
            </a:extLst>
          </p:cNvPr>
          <p:cNvSpPr txBox="1"/>
          <p:nvPr/>
        </p:nvSpPr>
        <p:spPr>
          <a:xfrm>
            <a:off x="107504" y="9163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Oidio (</a:t>
            </a:r>
            <a:r>
              <a:rPr lang="it-IT" sz="2800" i="1" dirty="0" err="1"/>
              <a:t>Phyllactinia</a:t>
            </a:r>
            <a:r>
              <a:rPr lang="it-IT" sz="2800" i="1" dirty="0"/>
              <a:t> </a:t>
            </a:r>
            <a:r>
              <a:rPr lang="it-IT" sz="2800" i="1" dirty="0" err="1"/>
              <a:t>corylicola</a:t>
            </a:r>
            <a:r>
              <a:rPr lang="it-IT" sz="2800" i="1" dirty="0"/>
              <a:t>/ </a:t>
            </a:r>
            <a:r>
              <a:rPr lang="it-IT" sz="2800" i="1" dirty="0" err="1"/>
              <a:t>Erysiphe</a:t>
            </a:r>
            <a:r>
              <a:rPr lang="it-IT" sz="2800" i="1" dirty="0"/>
              <a:t> </a:t>
            </a:r>
            <a:r>
              <a:rPr lang="it-IT" sz="2800" i="1" dirty="0" err="1"/>
              <a:t>corylacearum</a:t>
            </a:r>
            <a:r>
              <a:rPr lang="it-IT" sz="2800" i="1" dirty="0"/>
              <a:t> )</a:t>
            </a:r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D789F3-77DC-01BA-07C7-71FDFC73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852936"/>
            <a:ext cx="3188249" cy="282213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C341C9-FECA-72F8-BBF4-C8420DB18E9D}"/>
              </a:ext>
            </a:extLst>
          </p:cNvPr>
          <p:cNvSpPr txBox="1"/>
          <p:nvPr/>
        </p:nvSpPr>
        <p:spPr>
          <a:xfrm>
            <a:off x="323528" y="423930"/>
            <a:ext cx="572412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Due specie presenti in Italia: </a:t>
            </a:r>
          </a:p>
          <a:p>
            <a:endParaRPr lang="it-IT" dirty="0"/>
          </a:p>
          <a:p>
            <a:r>
              <a:rPr lang="it-IT" sz="1600" i="1" dirty="0" err="1"/>
              <a:t>Phyllactinia</a:t>
            </a:r>
            <a:r>
              <a:rPr lang="it-IT" sz="1600" i="1" dirty="0"/>
              <a:t> </a:t>
            </a:r>
            <a:r>
              <a:rPr lang="it-IT" sz="1600" i="1" dirty="0" err="1"/>
              <a:t>corylicola</a:t>
            </a:r>
            <a:r>
              <a:rPr lang="it-IT" sz="1600" i="1" dirty="0"/>
              <a:t> </a:t>
            </a:r>
            <a:r>
              <a:rPr lang="it-IT" sz="1600" dirty="0"/>
              <a:t>specie endemica degli areali </a:t>
            </a:r>
            <a:r>
              <a:rPr lang="it-IT" sz="1600" dirty="0" err="1"/>
              <a:t>corilicoli</a:t>
            </a:r>
            <a:r>
              <a:rPr lang="it-IT" sz="1600" dirty="0"/>
              <a:t> Italiani. Si manifesta con efflorescenze  biancastre esclusivamente sulla pagina inferiore delle foglie a stagione </a:t>
            </a:r>
            <a:r>
              <a:rPr lang="it-IT" sz="1600" dirty="0" err="1"/>
              <a:t>gia</a:t>
            </a:r>
            <a:r>
              <a:rPr lang="it-IT" sz="1600" dirty="0"/>
              <a:t> avanzata ( Luglio/Agosto). Raramente si rende necessario un intervento in quanto, gli attacchi, si verificano normalmente in tarda estate, provocando al massimo la caduta anticipata delle foglie.</a:t>
            </a:r>
          </a:p>
          <a:p>
            <a:endParaRPr lang="it-IT" sz="1600" dirty="0"/>
          </a:p>
          <a:p>
            <a:r>
              <a:rPr lang="it-IT" sz="1600" i="1" dirty="0" err="1"/>
              <a:t>Erysiphe</a:t>
            </a:r>
            <a:r>
              <a:rPr lang="it-IT" sz="1600" i="1" dirty="0"/>
              <a:t> </a:t>
            </a:r>
            <a:r>
              <a:rPr lang="it-IT" sz="1600" i="1" dirty="0" err="1"/>
              <a:t>corylacearum</a:t>
            </a:r>
            <a:r>
              <a:rPr lang="it-IT" sz="1600" i="1" dirty="0"/>
              <a:t> </a:t>
            </a:r>
            <a:r>
              <a:rPr lang="it-IT" sz="1600" dirty="0"/>
              <a:t>fu segnalata in Italia nel 2019  nell’area  del  Ticino. I sintomi si sviluppano sulla pagina superiore ma anche su quella inferiore in caso di forti attacchi, ma tipica è la manifestazione dei sintomi già in primavera. Le foglie, le </a:t>
            </a:r>
            <a:r>
              <a:rPr lang="it-IT" sz="1600" dirty="0" err="1"/>
              <a:t>bratte</a:t>
            </a:r>
            <a:r>
              <a:rPr lang="it-IT" sz="1600" dirty="0"/>
              <a:t> e </a:t>
            </a:r>
            <a:r>
              <a:rPr lang="it-IT" sz="1600" dirty="0" err="1"/>
              <a:t>nucule</a:t>
            </a:r>
            <a:r>
              <a:rPr lang="it-IT" sz="1600" dirty="0"/>
              <a:t> colpite con il progredire della malattia disseccano anticipatamente. </a:t>
            </a:r>
            <a:r>
              <a:rPr lang="it-IT" sz="1600" dirty="0" err="1"/>
              <a:t>Particolmente</a:t>
            </a:r>
            <a:r>
              <a:rPr lang="it-IT" sz="1600" dirty="0"/>
              <a:t> Suscettibili alla malattie sono i polloni basali dove si possono riscontrare sintomi molto evidenti con interessamento dell’intera lamina fogliare.</a:t>
            </a:r>
          </a:p>
          <a:p>
            <a:endParaRPr lang="it-IT" sz="1600" dirty="0"/>
          </a:p>
          <a:p>
            <a:r>
              <a:rPr lang="it-IT" sz="1600" dirty="0"/>
              <a:t>Le differenze tra le due specie (oltre quelle già citate), sono nelle fruttificazioni sessuali (</a:t>
            </a:r>
            <a:r>
              <a:rPr lang="it-IT" sz="1600" dirty="0" err="1"/>
              <a:t>cleistoteci</a:t>
            </a:r>
            <a:r>
              <a:rPr lang="it-IT" sz="1600" dirty="0"/>
              <a:t>). L’analisi molecolare tramite PCR resta il metodo di diagnosi più attendibile per l’identificazione.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078E3E-2D69-B372-32D3-2592DC2DF93B}"/>
              </a:ext>
            </a:extLst>
          </p:cNvPr>
          <p:cNvSpPr txBox="1"/>
          <p:nvPr/>
        </p:nvSpPr>
        <p:spPr>
          <a:xfrm>
            <a:off x="1547664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Mal dello stacco (</a:t>
            </a:r>
            <a:r>
              <a:rPr lang="it-IT" sz="2800" i="1" dirty="0" err="1"/>
              <a:t>Cytospora</a:t>
            </a:r>
            <a:r>
              <a:rPr lang="it-IT" sz="2800" i="1" dirty="0"/>
              <a:t> </a:t>
            </a:r>
            <a:r>
              <a:rPr lang="it-IT" sz="2800" i="1" dirty="0" err="1"/>
              <a:t>corylicola</a:t>
            </a:r>
            <a:r>
              <a:rPr lang="it-IT" sz="2800" i="1" dirty="0"/>
              <a:t>)</a:t>
            </a: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67A926-7EDB-501B-70E3-6EE7893B5A63}"/>
              </a:ext>
            </a:extLst>
          </p:cNvPr>
          <p:cNvSpPr txBox="1"/>
          <p:nvPr/>
        </p:nvSpPr>
        <p:spPr>
          <a:xfrm>
            <a:off x="335886" y="1916832"/>
            <a:ext cx="4646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Si manifesta principalmente su impianti vecchi, con la comparsa delle caratteristiche macchie, più o meno estese, di color bruno rossastro sulla corteccia del tronco e sui rami. Le parti colpite sono soggette a un progressivo disseccamento </a:t>
            </a:r>
            <a:r>
              <a:rPr lang="it-IT" dirty="0" err="1"/>
              <a:t>rendedole</a:t>
            </a:r>
            <a:r>
              <a:rPr lang="it-IT" dirty="0"/>
              <a:t> particolarmente fragili alle intemperie. Tipiche sono le fruttificazione conidiche rosso-aranciato presenti sulla corteccia dei tessuti infetti.</a:t>
            </a:r>
          </a:p>
          <a:p>
            <a:pPr algn="just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C6108E-A0E9-D7FB-A480-14F3E550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166" y="1399120"/>
            <a:ext cx="3140569" cy="40597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8244FE-A9DB-37B5-965C-F64C8208B1EC}"/>
              </a:ext>
            </a:extLst>
          </p:cNvPr>
          <p:cNvSpPr txBox="1"/>
          <p:nvPr/>
        </p:nvSpPr>
        <p:spPr>
          <a:xfrm>
            <a:off x="5292080" y="5458879"/>
            <a:ext cx="3746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Fruttificazioni del fungo su un ramo di nocciolo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24688F-48A6-FC57-F3D0-4FD3F0D667E4}"/>
              </a:ext>
            </a:extLst>
          </p:cNvPr>
          <p:cNvSpPr txBox="1"/>
          <p:nvPr/>
        </p:nvSpPr>
        <p:spPr>
          <a:xfrm>
            <a:off x="1547664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Mal dello stacco (</a:t>
            </a:r>
            <a:r>
              <a:rPr kumimoji="0" lang="it-IT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Cytospora corylicola)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9BFD4E-2AB9-D6A6-E5F4-D0017C761119}"/>
              </a:ext>
            </a:extLst>
          </p:cNvPr>
          <p:cNvSpPr txBox="1"/>
          <p:nvPr/>
        </p:nvSpPr>
        <p:spPr>
          <a:xfrm>
            <a:off x="352310" y="2402332"/>
            <a:ext cx="4826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L’unico sistema per combattere l’infezione, è asportare e bruciare i rami colpiti, adottare concimazioni equilibrate. In caso sia presente un forte attacco di </a:t>
            </a:r>
            <a:r>
              <a:rPr lang="it-IT" i="1" dirty="0" err="1"/>
              <a:t>Cytospora</a:t>
            </a:r>
            <a:r>
              <a:rPr lang="it-IT" i="1" dirty="0"/>
              <a:t> </a:t>
            </a:r>
            <a:r>
              <a:rPr lang="it-IT" i="1" dirty="0" err="1"/>
              <a:t>corylicola</a:t>
            </a:r>
            <a:r>
              <a:rPr lang="it-IT" i="1" dirty="0"/>
              <a:t> </a:t>
            </a:r>
            <a:r>
              <a:rPr lang="it-IT" dirty="0"/>
              <a:t>è consigliabile utilizzare prodotti rameici.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1E9EC0-D072-B72E-855F-2F01735BBBEF}"/>
              </a:ext>
            </a:extLst>
          </p:cNvPr>
          <p:cNvSpPr txBox="1"/>
          <p:nvPr/>
        </p:nvSpPr>
        <p:spPr>
          <a:xfrm>
            <a:off x="1255839" y="1490300"/>
            <a:ext cx="248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Metodo di controllo</a:t>
            </a:r>
          </a:p>
        </p:txBody>
      </p:sp>
      <p:pic>
        <p:nvPicPr>
          <p:cNvPr id="1026" name="Picture 2" descr="Avversità, difesa e nutrizione - Vivaio Specializzato Nocciolo Az. Agr.  Traversa Lorenzo">
            <a:extLst>
              <a:ext uri="{FF2B5EF4-FFF2-40B4-BE49-F238E27FC236}">
                <a16:creationId xmlns:a16="http://schemas.microsoft.com/office/drawing/2014/main" id="{CCED5B5B-9C4B-8745-5D01-92FB9867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9911"/>
            <a:ext cx="3474132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1022CD-BA4A-E8F3-DAC8-D15DC7DBFC30}"/>
              </a:ext>
            </a:extLst>
          </p:cNvPr>
          <p:cNvSpPr txBox="1"/>
          <p:nvPr/>
        </p:nvSpPr>
        <p:spPr>
          <a:xfrm>
            <a:off x="233772" y="4702878"/>
            <a:ext cx="506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monitoraggio del Mal dello stacco prevede il riconoscimento delle fruttificazioni del fungo sui rami all’interno del </a:t>
            </a:r>
            <a:r>
              <a:rPr lang="it-IT" dirty="0" err="1"/>
              <a:t>corileto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74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2218" y="332656"/>
            <a:ext cx="613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Marciume bruno</a:t>
            </a:r>
            <a:r>
              <a:rPr lang="it-IT" sz="3200" dirty="0"/>
              <a:t> </a:t>
            </a:r>
            <a:r>
              <a:rPr lang="it-IT" sz="2800" dirty="0"/>
              <a:t>(</a:t>
            </a:r>
            <a:r>
              <a:rPr lang="it-IT" sz="2800" i="1" dirty="0"/>
              <a:t>Monilia </a:t>
            </a:r>
            <a:r>
              <a:rPr lang="it-IT" sz="2800" i="1" dirty="0" err="1"/>
              <a:t>fructigena</a:t>
            </a:r>
            <a:r>
              <a:rPr lang="it-IT" sz="2800" dirty="0"/>
              <a:t>)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037336" y="1772816"/>
            <a:ext cx="6559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Il marciume bruno, causato da </a:t>
            </a:r>
            <a:r>
              <a:rPr lang="it-IT" i="1" dirty="0"/>
              <a:t>Monilia </a:t>
            </a:r>
            <a:r>
              <a:rPr lang="it-IT" i="1" dirty="0" err="1"/>
              <a:t>fructigena</a:t>
            </a:r>
            <a:r>
              <a:rPr lang="it-IT" dirty="0"/>
              <a:t>, si manifesta con imbrunimenti e raggrinzimenti a carico dei frutti. </a:t>
            </a:r>
            <a:r>
              <a:rPr kumimoji="0" lang="it-IT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L'attacco si manifesta esternamente </a:t>
            </a:r>
            <a:r>
              <a:rPr lang="it-IT" dirty="0">
                <a:ea typeface="Times New Roman" pitchFamily="18" charset="0"/>
                <a:cs typeface="Helvetica"/>
              </a:rPr>
              <a:t>su </a:t>
            </a:r>
            <a:r>
              <a:rPr kumimoji="0" lang="it-IT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un'area di colore bruno rotondeggiante dove, dopo qualche giorno, compaiono dei cuscinetti di color nocciola, disposti in circoli concentrici, formati dalle fruttificazioni conidiche del parassita.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>
              <a:ea typeface="Times New Roman" pitchFamily="18" charset="0"/>
              <a:cs typeface="Helvetic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93A75A-5606-0E9C-EFAD-677C11E02A4B}"/>
              </a:ext>
            </a:extLst>
          </p:cNvPr>
          <p:cNvSpPr txBox="1"/>
          <p:nvPr/>
        </p:nvSpPr>
        <p:spPr>
          <a:xfrm>
            <a:off x="1032218" y="4077072"/>
            <a:ext cx="6636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Times New Roman" pitchFamily="18" charset="0"/>
                <a:cs typeface="Helvetica"/>
              </a:rPr>
              <a:t>I frutti colpiti, dopo qualche tempo rimpiccioliscono assumendo una consistenza legnosa, dando origine alle cosiddette mummie, che sovente restano sulla pianta fino alla primavera seguente.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D2DC77-7143-CFF6-761E-3BFA8DFE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032"/>
            <a:ext cx="6591655" cy="28677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69CEBD-AC9A-0720-BBC2-8482379CFCF6}"/>
              </a:ext>
            </a:extLst>
          </p:cNvPr>
          <p:cNvSpPr txBox="1"/>
          <p:nvPr/>
        </p:nvSpPr>
        <p:spPr>
          <a:xfrm>
            <a:off x="2843808" y="5589240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Nocciole colpite da Marciume brune (Fonte: </a:t>
            </a:r>
            <a:r>
              <a:rPr lang="it-IT" sz="1200" dirty="0" err="1"/>
              <a:t>Biodistretto</a:t>
            </a:r>
            <a:r>
              <a:rPr lang="it-IT" sz="1200" dirty="0"/>
              <a:t>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43D9D6-E2EA-8FE2-B6A9-33ACA9F7E5DE}"/>
              </a:ext>
            </a:extLst>
          </p:cNvPr>
          <p:cNvSpPr txBox="1"/>
          <p:nvPr/>
        </p:nvSpPr>
        <p:spPr>
          <a:xfrm>
            <a:off x="1567127" y="922559"/>
            <a:ext cx="6408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 determinate condizioni questa malattia può causare fenomeni di cascola. Tuttavia, nel Viterbese, che si riscontra solo nei mesi estivi, presenta un’incidenza abbastanza bassa</a:t>
            </a:r>
          </a:p>
        </p:txBody>
      </p:sp>
    </p:spTree>
    <p:extLst>
      <p:ext uri="{BB962C8B-B14F-4D97-AF65-F5344CB8AC3E}">
        <p14:creationId xmlns:p14="http://schemas.microsoft.com/office/powerpoint/2010/main" val="254819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g. 2. Attacco di Piggotia coryli su foglie di nocciolo. &#10;          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616624" cy="328407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81112" y="293605"/>
            <a:ext cx="8885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/>
              <a:t>Gleosopriosi</a:t>
            </a:r>
            <a:r>
              <a:rPr lang="it-IT" sz="2800" dirty="0"/>
              <a:t> (</a:t>
            </a:r>
            <a:r>
              <a:rPr lang="it-IT" sz="2800" i="1" dirty="0" err="1"/>
              <a:t>Piggottia</a:t>
            </a:r>
            <a:r>
              <a:rPr lang="it-IT" sz="2800" i="1" dirty="0"/>
              <a:t> </a:t>
            </a:r>
            <a:r>
              <a:rPr lang="it-IT" sz="2800" i="1" dirty="0" err="1"/>
              <a:t>coryli</a:t>
            </a:r>
            <a:r>
              <a:rPr lang="it-IT" sz="2800" i="1" dirty="0"/>
              <a:t>)</a:t>
            </a:r>
          </a:p>
          <a:p>
            <a:pPr algn="ctr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dirty="0"/>
              <a:t>È un fungo che si manifesta principalmente in stagioni piovose. I sintomi principali si manifestano in primavera e riguardano le foglie che evidenziano tacche necrotiche di colore rosso-ruggine che interessano inizialmente solo il margine per poi estendersi verso l’interno della lamina riducendo l’attività </a:t>
            </a:r>
            <a:r>
              <a:rPr lang="it-IT" dirty="0" err="1"/>
              <a:t>fotosintica</a:t>
            </a:r>
            <a:r>
              <a:rPr lang="it-IT" dirty="0"/>
              <a:t>. Le gemme colpite disseccano o ritardano l’emissione dei futuri germogli. Anche i rami possono essere colpiti con tipi sintomi di disseccamento nelle parti distali.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B24F58-E099-5B68-35AB-6CC06EE1E35A}"/>
              </a:ext>
            </a:extLst>
          </p:cNvPr>
          <p:cNvSpPr txBox="1"/>
          <p:nvPr/>
        </p:nvSpPr>
        <p:spPr>
          <a:xfrm>
            <a:off x="3167844" y="6353033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(Fonte: Varvaro &amp; Fabi, 2013)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B5D07F-CC2B-8EAC-F00C-22E74329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132856"/>
            <a:ext cx="3734755" cy="292944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E3A028-64AF-78E8-6CDF-414275288AF0}"/>
              </a:ext>
            </a:extLst>
          </p:cNvPr>
          <p:cNvSpPr txBox="1"/>
          <p:nvPr/>
        </p:nvSpPr>
        <p:spPr>
          <a:xfrm>
            <a:off x="613216" y="188640"/>
            <a:ext cx="7917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Batteriosi</a:t>
            </a:r>
            <a:r>
              <a:rPr lang="it-IT" sz="2200" dirty="0">
                <a:latin typeface="+mj-lt"/>
              </a:rPr>
              <a:t> del nocciolo (</a:t>
            </a:r>
            <a:r>
              <a:rPr lang="it-IT" sz="2200" i="1" dirty="0" err="1">
                <a:latin typeface="+mj-lt"/>
              </a:rPr>
              <a:t>Xanthomonas</a:t>
            </a:r>
            <a:r>
              <a:rPr lang="it-IT" sz="2200" i="1" dirty="0">
                <a:latin typeface="+mj-lt"/>
              </a:rPr>
              <a:t> arboricola </a:t>
            </a:r>
            <a:r>
              <a:rPr lang="it-IT" sz="2200" i="1" dirty="0" err="1">
                <a:latin typeface="+mj-lt"/>
              </a:rPr>
              <a:t>pv</a:t>
            </a:r>
            <a:r>
              <a:rPr lang="it-IT" sz="2200" i="1" dirty="0">
                <a:latin typeface="+mj-lt"/>
              </a:rPr>
              <a:t>. </a:t>
            </a:r>
            <a:r>
              <a:rPr lang="it-IT" sz="2200" i="1" dirty="0" err="1">
                <a:latin typeface="+mj-lt"/>
              </a:rPr>
              <a:t>corylina</a:t>
            </a:r>
            <a:r>
              <a:rPr lang="it-IT" sz="2200" dirty="0">
                <a:latin typeface="+mj-lt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70804D-9BA1-9E1F-480E-223C5474B65B}"/>
              </a:ext>
            </a:extLst>
          </p:cNvPr>
          <p:cNvSpPr txBox="1"/>
          <p:nvPr/>
        </p:nvSpPr>
        <p:spPr>
          <a:xfrm>
            <a:off x="539552" y="206084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maculature provocate da questa malattia risultano presenti su ambo i lati della foglia, possono essere accompagnate da un piccolo alone clorotico  ed appaiono traslucide se osservate controluce. Le macchie spesso vanno a colpire anche le nervature fogliari.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C2F09E-38F8-3A39-8237-1D6458B364E6}"/>
              </a:ext>
            </a:extLst>
          </p:cNvPr>
          <p:cNvSpPr txBox="1"/>
          <p:nvPr/>
        </p:nvSpPr>
        <p:spPr>
          <a:xfrm>
            <a:off x="5158982" y="515719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Maculature fogliari con alone clorotico (Fonte: </a:t>
            </a:r>
            <a:r>
              <a:rPr lang="it-IT" sz="1200" dirty="0" err="1"/>
              <a:t>SFRPi</a:t>
            </a:r>
            <a:r>
              <a:rPr lang="it-IT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439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B1D4A1-E6D1-19C9-26D2-185347BF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79" y="692696"/>
            <a:ext cx="3675408" cy="20395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8AFB61-BCF3-9DED-E7D1-9B3D0067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279" y="3613505"/>
            <a:ext cx="3675408" cy="20162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9B3157-707D-89BF-D6A8-6536AFF939FC}"/>
              </a:ext>
            </a:extLst>
          </p:cNvPr>
          <p:cNvSpPr txBox="1"/>
          <p:nvPr/>
        </p:nvSpPr>
        <p:spPr>
          <a:xfrm>
            <a:off x="251313" y="2060848"/>
            <a:ext cx="4680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Sulle nocciole in accrescimento la sintomatologia è visibile sia sulle brattee, sia sul frutto. Sulla cupola sono presenti maculature leggermente  depresse e isolate, le stesse macchie si possono riscontrare anche sulle </a:t>
            </a:r>
            <a:r>
              <a:rPr lang="it-IT" dirty="0" err="1"/>
              <a:t>nucule</a:t>
            </a:r>
            <a:r>
              <a:rPr lang="it-IT" dirty="0"/>
              <a:t>, seppure più raramente. </a:t>
            </a:r>
          </a:p>
          <a:p>
            <a:r>
              <a:rPr lang="it-IT" dirty="0"/>
              <a:t>Le infezioni batteriche precoci possono bloccare la crescita dei frutticini neoformati, che successivamente avvizziscono.</a:t>
            </a:r>
          </a:p>
          <a:p>
            <a:pPr algn="just"/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D2DA65-4B92-C87E-5A37-EF40D297BC43}"/>
              </a:ext>
            </a:extLst>
          </p:cNvPr>
          <p:cNvSpPr txBox="1"/>
          <p:nvPr/>
        </p:nvSpPr>
        <p:spPr>
          <a:xfrm>
            <a:off x="5577422" y="2780928"/>
            <a:ext cx="2955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Maculature sulla cupola (Fonte: </a:t>
            </a:r>
            <a:r>
              <a:rPr lang="it-IT" sz="1200" dirty="0" err="1"/>
              <a:t>CReSO</a:t>
            </a:r>
            <a:r>
              <a:rPr lang="it-IT" sz="1200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C07B12-73C7-281D-DDFA-95BF58B4704E}"/>
              </a:ext>
            </a:extLst>
          </p:cNvPr>
          <p:cNvSpPr txBox="1"/>
          <p:nvPr/>
        </p:nvSpPr>
        <p:spPr>
          <a:xfrm>
            <a:off x="5793653" y="5726583"/>
            <a:ext cx="3099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Maculature sul frutto (Fonte: </a:t>
            </a:r>
            <a:r>
              <a:rPr lang="it-IT" sz="1200" dirty="0" err="1"/>
              <a:t>CReSO</a:t>
            </a:r>
            <a:r>
              <a:rPr lang="it-IT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71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80528" y="116632"/>
            <a:ext cx="8787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Necrosi grigia (</a:t>
            </a:r>
            <a:r>
              <a:rPr lang="it-IT" sz="2800" i="1" dirty="0"/>
              <a:t>Fusarium </a:t>
            </a:r>
            <a:r>
              <a:rPr lang="it-IT" sz="2800" i="1" dirty="0" err="1"/>
              <a:t>lateritium</a:t>
            </a:r>
            <a:r>
              <a:rPr lang="it-IT" sz="2800" dirty="0"/>
              <a:t>) 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 l="15899" t="21875" r="43309" b="23770"/>
          <a:stretch>
            <a:fillRect/>
          </a:stretch>
        </p:blipFill>
        <p:spPr bwMode="auto">
          <a:xfrm>
            <a:off x="5508104" y="2168860"/>
            <a:ext cx="33641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95536" y="1412776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malattia è stata osservata e descritta la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prima volta nell’estate del 2000 a seguito di una ingente cascola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che aveva colpito diversi </a:t>
            </a:r>
            <a:r>
              <a:rPr lang="it-IT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corileti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della provincia di Viterbo costituiti con la varietà Tonda Gentile Romana. </a:t>
            </a:r>
          </a:p>
          <a:p>
            <a:pPr algn="just"/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sintomi della malattia sono visibili a 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partire dalla seconda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metà di maggio, con la massima 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espressione nella seconda metà di 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giugno e consistono in macchie 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bruno–grigiastre originanti dalla base 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 risalenti verso la porzione</a:t>
            </a:r>
          </a:p>
          <a:p>
            <a:pPr algn="just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apicale del frutto.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666B63-D46B-F152-E000-3CE4F408B40A}"/>
              </a:ext>
            </a:extLst>
          </p:cNvPr>
          <p:cNvSpPr txBox="1"/>
          <p:nvPr/>
        </p:nvSpPr>
        <p:spPr>
          <a:xfrm>
            <a:off x="6444208" y="469772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(Fonte: CRA – Roma)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4234F3A2-FDC7-4C00-84CA-644060AD702E}" vid="{9960C28F-83E1-4F9B-82E9-0BBCBB587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</Template>
  <TotalTime>239</TotalTime>
  <Words>900</Words>
  <Application>Microsoft Office PowerPoint</Application>
  <PresentationFormat>Presentazione su schermo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Meiryo</vt:lpstr>
      <vt:lpstr>Arial</vt:lpstr>
      <vt:lpstr>Avenir Next LT Pro</vt:lpstr>
      <vt:lpstr>Avenir Next LT Pro Light</vt:lpstr>
      <vt:lpstr>Sitka Subheading</vt:lpstr>
      <vt:lpstr>Times New Roman</vt:lpstr>
      <vt:lpstr>Wingdings</vt:lpstr>
      <vt:lpstr>PebbleVTI</vt:lpstr>
      <vt:lpstr>Le malattie del Nocciolo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Nocciolo</dc:title>
  <dc:creator>user</dc:creator>
  <cp:lastModifiedBy>Dafne Unitus</cp:lastModifiedBy>
  <cp:revision>49</cp:revision>
  <dcterms:created xsi:type="dcterms:W3CDTF">2020-04-14T07:07:27Z</dcterms:created>
  <dcterms:modified xsi:type="dcterms:W3CDTF">2024-01-24T13:12:21Z</dcterms:modified>
</cp:coreProperties>
</file>