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317" r:id="rId2"/>
    <p:sldId id="318" r:id="rId3"/>
    <p:sldId id="319" r:id="rId4"/>
    <p:sldId id="257" r:id="rId5"/>
    <p:sldId id="258" r:id="rId6"/>
    <p:sldId id="259" r:id="rId7"/>
    <p:sldId id="260" r:id="rId8"/>
    <p:sldId id="261" r:id="rId9"/>
    <p:sldId id="264" r:id="rId10"/>
    <p:sldId id="266" r:id="rId11"/>
    <p:sldId id="269" r:id="rId12"/>
    <p:sldId id="314" r:id="rId13"/>
    <p:sldId id="277" r:id="rId14"/>
    <p:sldId id="278" r:id="rId15"/>
    <p:sldId id="280" r:id="rId16"/>
    <p:sldId id="281" r:id="rId17"/>
    <p:sldId id="282" r:id="rId18"/>
    <p:sldId id="283" r:id="rId19"/>
    <p:sldId id="284" r:id="rId20"/>
    <p:sldId id="312" r:id="rId21"/>
    <p:sldId id="285" r:id="rId22"/>
    <p:sldId id="286" r:id="rId23"/>
    <p:sldId id="289" r:id="rId24"/>
    <p:sldId id="290" r:id="rId25"/>
    <p:sldId id="309" r:id="rId26"/>
    <p:sldId id="310" r:id="rId27"/>
    <p:sldId id="311" r:id="rId28"/>
    <p:sldId id="293" r:id="rId29"/>
    <p:sldId id="295" r:id="rId30"/>
    <p:sldId id="297" r:id="rId31"/>
    <p:sldId id="315" r:id="rId32"/>
    <p:sldId id="313" r:id="rId33"/>
  </p:sldIdLst>
  <p:sldSz cx="9144000" cy="7488238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11" autoAdjust="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3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7FF84-BA6A-4D40-BB1C-603BC00E1A3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6919CA-177E-4B32-AE05-96C530E24216}">
      <dgm:prSet custT="1"/>
      <dgm:spPr/>
      <dgm:t>
        <a:bodyPr/>
        <a:lstStyle/>
        <a:p>
          <a:endParaRPr lang="it-IT" sz="2000" b="1" dirty="0"/>
        </a:p>
        <a:p>
          <a:r>
            <a:rPr lang="it-IT" sz="2000" b="1" dirty="0"/>
            <a:t>Balanino delle nocciole </a:t>
          </a:r>
          <a:r>
            <a:rPr lang="it-IT" sz="2400" b="1" dirty="0"/>
            <a:t>	</a:t>
          </a:r>
          <a:endParaRPr lang="en-US" sz="2400" dirty="0"/>
        </a:p>
      </dgm:t>
    </dgm:pt>
    <dgm:pt modelId="{9B2073A5-7496-4DFC-80CC-649E35FD195E}" type="parTrans" cxnId="{9CDDC2B8-AC97-400B-B7EC-8309A82289C8}">
      <dgm:prSet/>
      <dgm:spPr/>
      <dgm:t>
        <a:bodyPr/>
        <a:lstStyle/>
        <a:p>
          <a:endParaRPr lang="en-US"/>
        </a:p>
      </dgm:t>
    </dgm:pt>
    <dgm:pt modelId="{8DFAD4D4-0D7A-41DA-A11F-F9BD58B725CB}" type="sibTrans" cxnId="{9CDDC2B8-AC97-400B-B7EC-8309A82289C8}">
      <dgm:prSet/>
      <dgm:spPr/>
      <dgm:t>
        <a:bodyPr/>
        <a:lstStyle/>
        <a:p>
          <a:endParaRPr lang="en-US"/>
        </a:p>
      </dgm:t>
    </dgm:pt>
    <dgm:pt modelId="{FC50689D-3F7F-43C3-A2B9-0C05501DE17D}">
      <dgm:prSet custT="1"/>
      <dgm:spPr/>
      <dgm:t>
        <a:bodyPr/>
        <a:lstStyle/>
        <a:p>
          <a:r>
            <a:rPr lang="it-IT" sz="2000" b="1" i="1" dirty="0" err="1"/>
            <a:t>Curculio</a:t>
          </a:r>
          <a:r>
            <a:rPr lang="it-IT" sz="2000" b="1" i="1" dirty="0"/>
            <a:t> </a:t>
          </a:r>
          <a:r>
            <a:rPr lang="it-IT" sz="2000" b="1" i="1" dirty="0" err="1"/>
            <a:t>nucum</a:t>
          </a:r>
          <a:endParaRPr lang="en-US" sz="2000" dirty="0"/>
        </a:p>
      </dgm:t>
    </dgm:pt>
    <dgm:pt modelId="{814DC90E-4791-46FB-8489-6B0CC7ADE1AA}" type="parTrans" cxnId="{99771DA4-2D97-46A9-9CB8-B83EA4222745}">
      <dgm:prSet/>
      <dgm:spPr/>
      <dgm:t>
        <a:bodyPr/>
        <a:lstStyle/>
        <a:p>
          <a:endParaRPr lang="en-US"/>
        </a:p>
      </dgm:t>
    </dgm:pt>
    <dgm:pt modelId="{0949E255-373C-4152-BE8C-EB0181630852}" type="sibTrans" cxnId="{99771DA4-2D97-46A9-9CB8-B83EA4222745}">
      <dgm:prSet/>
      <dgm:spPr/>
      <dgm:t>
        <a:bodyPr/>
        <a:lstStyle/>
        <a:p>
          <a:endParaRPr lang="en-US"/>
        </a:p>
      </dgm:t>
    </dgm:pt>
    <dgm:pt modelId="{34DD9B67-CC84-4647-A6D0-F889956C1F77}">
      <dgm:prSet custT="1"/>
      <dgm:spPr/>
      <dgm:t>
        <a:bodyPr/>
        <a:lstStyle/>
        <a:p>
          <a:r>
            <a:rPr lang="it-IT" sz="2000" b="1" dirty="0"/>
            <a:t>Cimici nocciolaie</a:t>
          </a:r>
          <a:endParaRPr lang="en-US" sz="2000" dirty="0"/>
        </a:p>
      </dgm:t>
    </dgm:pt>
    <dgm:pt modelId="{011D4FFC-C4F2-4467-BF10-1C0F5328BD48}" type="parTrans" cxnId="{25B6699A-E4C9-4DD4-B5F8-9EC679682BEA}">
      <dgm:prSet/>
      <dgm:spPr/>
      <dgm:t>
        <a:bodyPr/>
        <a:lstStyle/>
        <a:p>
          <a:endParaRPr lang="en-US"/>
        </a:p>
      </dgm:t>
    </dgm:pt>
    <dgm:pt modelId="{E49B984E-57DF-4572-850F-530A171C5486}" type="sibTrans" cxnId="{25B6699A-E4C9-4DD4-B5F8-9EC679682BEA}">
      <dgm:prSet/>
      <dgm:spPr/>
      <dgm:t>
        <a:bodyPr/>
        <a:lstStyle/>
        <a:p>
          <a:endParaRPr lang="en-US"/>
        </a:p>
      </dgm:t>
    </dgm:pt>
    <dgm:pt modelId="{087239F5-99C2-4340-9E6C-F8165384DDE5}">
      <dgm:prSet custT="1"/>
      <dgm:spPr/>
      <dgm:t>
        <a:bodyPr/>
        <a:lstStyle/>
        <a:p>
          <a:r>
            <a:rPr lang="it-IT" sz="2000" b="1" i="1" dirty="0" err="1"/>
            <a:t>Gonocerus</a:t>
          </a:r>
          <a:r>
            <a:rPr lang="it-IT" sz="2000" b="1" i="1" dirty="0"/>
            <a:t> </a:t>
          </a:r>
          <a:r>
            <a:rPr lang="it-IT" sz="2000" b="1" i="1" dirty="0" err="1"/>
            <a:t>acuteangulatus</a:t>
          </a:r>
          <a:endParaRPr lang="en-US" sz="2000" dirty="0"/>
        </a:p>
      </dgm:t>
    </dgm:pt>
    <dgm:pt modelId="{A391EA3D-649D-475F-AAE2-4F1640B1B377}" type="parTrans" cxnId="{A4EE1DCC-D151-4766-AFA4-AD15EF9DE7AF}">
      <dgm:prSet/>
      <dgm:spPr/>
      <dgm:t>
        <a:bodyPr/>
        <a:lstStyle/>
        <a:p>
          <a:endParaRPr lang="en-US"/>
        </a:p>
      </dgm:t>
    </dgm:pt>
    <dgm:pt modelId="{4E92C498-B178-451E-A557-40E281A92C8E}" type="sibTrans" cxnId="{A4EE1DCC-D151-4766-AFA4-AD15EF9DE7AF}">
      <dgm:prSet/>
      <dgm:spPr/>
      <dgm:t>
        <a:bodyPr/>
        <a:lstStyle/>
        <a:p>
          <a:endParaRPr lang="en-US"/>
        </a:p>
      </dgm:t>
    </dgm:pt>
    <dgm:pt modelId="{41B97616-F49A-4459-9436-8C992880ED1F}">
      <dgm:prSet custT="1"/>
      <dgm:spPr/>
      <dgm:t>
        <a:bodyPr/>
        <a:lstStyle/>
        <a:p>
          <a:r>
            <a:rPr lang="it-IT" sz="2000" b="1" i="1" dirty="0" err="1"/>
            <a:t>Palomena</a:t>
          </a:r>
          <a:r>
            <a:rPr lang="it-IT" sz="2000" b="1" i="1" dirty="0"/>
            <a:t> prasina</a:t>
          </a:r>
          <a:endParaRPr lang="en-US" sz="2000" dirty="0"/>
        </a:p>
      </dgm:t>
    </dgm:pt>
    <dgm:pt modelId="{1ED75C92-DAE7-4E43-B578-18EA40B61E57}" type="parTrans" cxnId="{4E7A6C1F-DA68-4904-971C-9BD6456E018D}">
      <dgm:prSet/>
      <dgm:spPr/>
      <dgm:t>
        <a:bodyPr/>
        <a:lstStyle/>
        <a:p>
          <a:endParaRPr lang="en-US"/>
        </a:p>
      </dgm:t>
    </dgm:pt>
    <dgm:pt modelId="{70A2FBF6-BF9B-4B5B-A7EF-5C8DA736379B}" type="sibTrans" cxnId="{4E7A6C1F-DA68-4904-971C-9BD6456E018D}">
      <dgm:prSet/>
      <dgm:spPr/>
      <dgm:t>
        <a:bodyPr/>
        <a:lstStyle/>
        <a:p>
          <a:endParaRPr lang="en-US"/>
        </a:p>
      </dgm:t>
    </dgm:pt>
    <dgm:pt modelId="{23470FBB-DD43-4345-BF5E-18FF3202860F}">
      <dgm:prSet custT="1"/>
      <dgm:spPr/>
      <dgm:t>
        <a:bodyPr/>
        <a:lstStyle/>
        <a:p>
          <a:r>
            <a:rPr lang="it-IT" sz="2000" b="1" i="1" dirty="0" err="1"/>
            <a:t>Nezara</a:t>
          </a:r>
          <a:r>
            <a:rPr lang="it-IT" sz="2000" b="1" i="1" dirty="0"/>
            <a:t> </a:t>
          </a:r>
          <a:r>
            <a:rPr lang="it-IT" sz="2000" b="1" i="1" dirty="0" err="1"/>
            <a:t>viridula</a:t>
          </a:r>
          <a:endParaRPr lang="en-US" sz="2000" dirty="0"/>
        </a:p>
      </dgm:t>
    </dgm:pt>
    <dgm:pt modelId="{6EB991A6-3E68-4CC2-AB09-50C4D196A909}" type="parTrans" cxnId="{5243CA13-AA51-49C5-A6E3-13F69942DDEA}">
      <dgm:prSet/>
      <dgm:spPr/>
      <dgm:t>
        <a:bodyPr/>
        <a:lstStyle/>
        <a:p>
          <a:endParaRPr lang="en-US"/>
        </a:p>
      </dgm:t>
    </dgm:pt>
    <dgm:pt modelId="{A3A01E8C-8231-48A7-B1AD-EA49FCCB32D6}" type="sibTrans" cxnId="{5243CA13-AA51-49C5-A6E3-13F69942DDEA}">
      <dgm:prSet/>
      <dgm:spPr/>
      <dgm:t>
        <a:bodyPr/>
        <a:lstStyle/>
        <a:p>
          <a:endParaRPr lang="en-US"/>
        </a:p>
      </dgm:t>
    </dgm:pt>
    <dgm:pt modelId="{B06C5124-1BC1-4265-A976-88618A193440}">
      <dgm:prSet custT="1"/>
      <dgm:spPr/>
      <dgm:t>
        <a:bodyPr/>
        <a:lstStyle/>
        <a:p>
          <a:r>
            <a:rPr lang="it-IT" sz="2000" b="1" dirty="0" err="1"/>
            <a:t>Anisandro</a:t>
          </a:r>
          <a:r>
            <a:rPr lang="it-IT" sz="2300" b="1" i="1" dirty="0"/>
            <a:t> </a:t>
          </a:r>
          <a:endParaRPr lang="en-US" sz="2300" dirty="0"/>
        </a:p>
      </dgm:t>
    </dgm:pt>
    <dgm:pt modelId="{BC36E885-52DD-403C-BBE0-96E8BB62E24D}" type="parTrans" cxnId="{B60802A3-07A7-4D65-83D3-F0FEDA8BCB63}">
      <dgm:prSet/>
      <dgm:spPr/>
      <dgm:t>
        <a:bodyPr/>
        <a:lstStyle/>
        <a:p>
          <a:endParaRPr lang="en-US"/>
        </a:p>
      </dgm:t>
    </dgm:pt>
    <dgm:pt modelId="{EE45E68E-8FDF-4999-964E-ADEA8FBA0AC5}" type="sibTrans" cxnId="{B60802A3-07A7-4D65-83D3-F0FEDA8BCB63}">
      <dgm:prSet/>
      <dgm:spPr/>
      <dgm:t>
        <a:bodyPr/>
        <a:lstStyle/>
        <a:p>
          <a:endParaRPr lang="en-US"/>
        </a:p>
      </dgm:t>
    </dgm:pt>
    <dgm:pt modelId="{E1A84973-7E87-4BEE-AB8F-82CEA32064E0}">
      <dgm:prSet custT="1"/>
      <dgm:spPr/>
      <dgm:t>
        <a:bodyPr/>
        <a:lstStyle/>
        <a:p>
          <a:r>
            <a:rPr lang="it-IT" sz="2000" b="1" i="1" dirty="0" err="1"/>
            <a:t>Anisandrus</a:t>
          </a:r>
          <a:r>
            <a:rPr lang="it-IT" sz="2000" b="1" i="1" dirty="0"/>
            <a:t> </a:t>
          </a:r>
          <a:r>
            <a:rPr lang="it-IT" sz="2000" b="1" i="1" dirty="0" err="1"/>
            <a:t>dispar</a:t>
          </a:r>
          <a:endParaRPr lang="en-US" sz="2000" dirty="0"/>
        </a:p>
      </dgm:t>
    </dgm:pt>
    <dgm:pt modelId="{D4542B59-A981-4FE7-B56E-40D779BD83D8}" type="parTrans" cxnId="{9E456A0D-AFE7-469F-8DAD-4BE8F9AE5A4B}">
      <dgm:prSet/>
      <dgm:spPr/>
      <dgm:t>
        <a:bodyPr/>
        <a:lstStyle/>
        <a:p>
          <a:endParaRPr lang="en-US"/>
        </a:p>
      </dgm:t>
    </dgm:pt>
    <dgm:pt modelId="{3E9B953C-91C6-44B8-9923-E09A77F11622}" type="sibTrans" cxnId="{9E456A0D-AFE7-469F-8DAD-4BE8F9AE5A4B}">
      <dgm:prSet/>
      <dgm:spPr/>
      <dgm:t>
        <a:bodyPr/>
        <a:lstStyle/>
        <a:p>
          <a:endParaRPr lang="en-US"/>
        </a:p>
      </dgm:t>
    </dgm:pt>
    <dgm:pt modelId="{39F0EE4F-F382-4826-B264-0B6BC507135C}">
      <dgm:prSet custT="1"/>
      <dgm:spPr/>
      <dgm:t>
        <a:bodyPr/>
        <a:lstStyle/>
        <a:p>
          <a:r>
            <a:rPr lang="en-US" sz="2000" b="1" i="1" dirty="0" err="1"/>
            <a:t>Halyomorpha</a:t>
          </a:r>
          <a:r>
            <a:rPr lang="en-US" sz="2000" b="1" i="1" dirty="0"/>
            <a:t> </a:t>
          </a:r>
          <a:r>
            <a:rPr lang="en-US" sz="2000" b="1" i="1" dirty="0" err="1"/>
            <a:t>halys</a:t>
          </a:r>
          <a:endParaRPr lang="en-US" sz="2000" b="1" i="1" dirty="0"/>
        </a:p>
      </dgm:t>
    </dgm:pt>
    <dgm:pt modelId="{AC0B7F3A-EAD3-4F4B-A407-0361225D877C}" type="parTrans" cxnId="{9EB97A54-E976-4812-BB93-017F0D20E8A6}">
      <dgm:prSet/>
      <dgm:spPr/>
      <dgm:t>
        <a:bodyPr/>
        <a:lstStyle/>
        <a:p>
          <a:endParaRPr lang="it-IT"/>
        </a:p>
      </dgm:t>
    </dgm:pt>
    <dgm:pt modelId="{875253B5-4290-4D62-9DB8-B1B56505ABB5}" type="sibTrans" cxnId="{9EB97A54-E976-4812-BB93-017F0D20E8A6}">
      <dgm:prSet/>
      <dgm:spPr/>
      <dgm:t>
        <a:bodyPr/>
        <a:lstStyle/>
        <a:p>
          <a:endParaRPr lang="it-IT"/>
        </a:p>
      </dgm:t>
    </dgm:pt>
    <dgm:pt modelId="{CC6F74F2-1824-4EE8-90EC-4600D8DCDA59}" type="pres">
      <dgm:prSet presAssocID="{09D7FF84-BA6A-4D40-BB1C-603BC00E1A36}" presName="Name0" presStyleCnt="0">
        <dgm:presLayoutVars>
          <dgm:dir/>
          <dgm:animLvl val="lvl"/>
          <dgm:resizeHandles val="exact"/>
        </dgm:presLayoutVars>
      </dgm:prSet>
      <dgm:spPr/>
    </dgm:pt>
    <dgm:pt modelId="{D5C086FB-11A0-4C5F-B3EF-708B2902E1C6}" type="pres">
      <dgm:prSet presAssocID="{146919CA-177E-4B32-AE05-96C530E24216}" presName="linNode" presStyleCnt="0"/>
      <dgm:spPr/>
    </dgm:pt>
    <dgm:pt modelId="{2F71F940-0DBF-4BD0-B7C2-4645769D21EE}" type="pres">
      <dgm:prSet presAssocID="{146919CA-177E-4B32-AE05-96C530E24216}" presName="parentText" presStyleLbl="node1" presStyleIdx="0" presStyleCnt="3" custScaleY="136350" custLinFactNeighborX="159" custLinFactNeighborY="7760">
        <dgm:presLayoutVars>
          <dgm:chMax val="1"/>
          <dgm:bulletEnabled val="1"/>
        </dgm:presLayoutVars>
      </dgm:prSet>
      <dgm:spPr/>
    </dgm:pt>
    <dgm:pt modelId="{8FFCAA3B-484E-4D95-9507-1DE9E8593991}" type="pres">
      <dgm:prSet presAssocID="{146919CA-177E-4B32-AE05-96C530E24216}" presName="descendantText" presStyleLbl="alignAccFollowNode1" presStyleIdx="0" presStyleCnt="3" custLinFactNeighborX="2898" custLinFactNeighborY="-1572">
        <dgm:presLayoutVars>
          <dgm:bulletEnabled val="1"/>
        </dgm:presLayoutVars>
      </dgm:prSet>
      <dgm:spPr/>
    </dgm:pt>
    <dgm:pt modelId="{21C8A51F-D1B5-48D5-BDA8-F2D2A1CE54EC}" type="pres">
      <dgm:prSet presAssocID="{8DFAD4D4-0D7A-41DA-A11F-F9BD58B725CB}" presName="sp" presStyleCnt="0"/>
      <dgm:spPr/>
    </dgm:pt>
    <dgm:pt modelId="{A2B3B617-468B-4A2E-90BA-CE6E95C149C5}" type="pres">
      <dgm:prSet presAssocID="{34DD9B67-CC84-4647-A6D0-F889956C1F77}" presName="linNode" presStyleCnt="0"/>
      <dgm:spPr/>
    </dgm:pt>
    <dgm:pt modelId="{F207C6E4-FEA1-4A2E-9721-3EEB8D49CBFA}" type="pres">
      <dgm:prSet presAssocID="{34DD9B67-CC84-4647-A6D0-F889956C1F77}" presName="parentText" presStyleLbl="node1" presStyleIdx="1" presStyleCnt="3" custScaleY="157659">
        <dgm:presLayoutVars>
          <dgm:chMax val="1"/>
          <dgm:bulletEnabled val="1"/>
        </dgm:presLayoutVars>
      </dgm:prSet>
      <dgm:spPr/>
    </dgm:pt>
    <dgm:pt modelId="{2B16F427-F6B2-4368-85C1-83AF8B4A56D2}" type="pres">
      <dgm:prSet presAssocID="{34DD9B67-CC84-4647-A6D0-F889956C1F77}" presName="descendantText" presStyleLbl="alignAccFollowNode1" presStyleIdx="1" presStyleCnt="3" custScaleY="305929">
        <dgm:presLayoutVars>
          <dgm:bulletEnabled val="1"/>
        </dgm:presLayoutVars>
      </dgm:prSet>
      <dgm:spPr/>
    </dgm:pt>
    <dgm:pt modelId="{CF6D2065-DCF1-4B79-A539-83928FFC897A}" type="pres">
      <dgm:prSet presAssocID="{E49B984E-57DF-4572-850F-530A171C5486}" presName="sp" presStyleCnt="0"/>
      <dgm:spPr/>
    </dgm:pt>
    <dgm:pt modelId="{237EF960-02D6-4183-B86C-7C7615A0FDAA}" type="pres">
      <dgm:prSet presAssocID="{B06C5124-1BC1-4265-A976-88618A193440}" presName="linNode" presStyleCnt="0"/>
      <dgm:spPr/>
    </dgm:pt>
    <dgm:pt modelId="{764AC1E1-B736-45A0-B4C5-DCC99A6F19DB}" type="pres">
      <dgm:prSet presAssocID="{B06C5124-1BC1-4265-A976-88618A193440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ECA53589-BFDF-465B-A53B-6F935B07A2E0}" type="pres">
      <dgm:prSet presAssocID="{B06C5124-1BC1-4265-A976-88618A193440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9E456A0D-AFE7-469F-8DAD-4BE8F9AE5A4B}" srcId="{B06C5124-1BC1-4265-A976-88618A193440}" destId="{E1A84973-7E87-4BEE-AB8F-82CEA32064E0}" srcOrd="0" destOrd="0" parTransId="{D4542B59-A981-4FE7-B56E-40D779BD83D8}" sibTransId="{3E9B953C-91C6-44B8-9923-E09A77F11622}"/>
    <dgm:cxn modelId="{5243CA13-AA51-49C5-A6E3-13F69942DDEA}" srcId="{34DD9B67-CC84-4647-A6D0-F889956C1F77}" destId="{23470FBB-DD43-4345-BF5E-18FF3202860F}" srcOrd="2" destOrd="0" parTransId="{6EB991A6-3E68-4CC2-AB09-50C4D196A909}" sibTransId="{A3A01E8C-8231-48A7-B1AD-EA49FCCB32D6}"/>
    <dgm:cxn modelId="{4E7A6C1F-DA68-4904-971C-9BD6456E018D}" srcId="{34DD9B67-CC84-4647-A6D0-F889956C1F77}" destId="{41B97616-F49A-4459-9436-8C992880ED1F}" srcOrd="1" destOrd="0" parTransId="{1ED75C92-DAE7-4E43-B578-18EA40B61E57}" sibTransId="{70A2FBF6-BF9B-4B5B-A7EF-5C8DA736379B}"/>
    <dgm:cxn modelId="{ADA7083B-EFD8-4BB1-B5F0-BF37504CF19E}" type="presOf" srcId="{B06C5124-1BC1-4265-A976-88618A193440}" destId="{764AC1E1-B736-45A0-B4C5-DCC99A6F19DB}" srcOrd="0" destOrd="0" presId="urn:microsoft.com/office/officeart/2005/8/layout/vList5"/>
    <dgm:cxn modelId="{DFDC7943-269B-4539-8128-E177CA7E6E50}" type="presOf" srcId="{39F0EE4F-F382-4826-B264-0B6BC507135C}" destId="{2B16F427-F6B2-4368-85C1-83AF8B4A56D2}" srcOrd="0" destOrd="3" presId="urn:microsoft.com/office/officeart/2005/8/layout/vList5"/>
    <dgm:cxn modelId="{A8152A66-4EBA-40A9-8A64-C6F234412F00}" type="presOf" srcId="{23470FBB-DD43-4345-BF5E-18FF3202860F}" destId="{2B16F427-F6B2-4368-85C1-83AF8B4A56D2}" srcOrd="0" destOrd="2" presId="urn:microsoft.com/office/officeart/2005/8/layout/vList5"/>
    <dgm:cxn modelId="{A2559446-9D98-42CE-938E-A183FB1B6646}" type="presOf" srcId="{09D7FF84-BA6A-4D40-BB1C-603BC00E1A36}" destId="{CC6F74F2-1824-4EE8-90EC-4600D8DCDA59}" srcOrd="0" destOrd="0" presId="urn:microsoft.com/office/officeart/2005/8/layout/vList5"/>
    <dgm:cxn modelId="{3EEA254A-5A15-4831-AA77-A30D6C5EA314}" type="presOf" srcId="{146919CA-177E-4B32-AE05-96C530E24216}" destId="{2F71F940-0DBF-4BD0-B7C2-4645769D21EE}" srcOrd="0" destOrd="0" presId="urn:microsoft.com/office/officeart/2005/8/layout/vList5"/>
    <dgm:cxn modelId="{9EB97A54-E976-4812-BB93-017F0D20E8A6}" srcId="{34DD9B67-CC84-4647-A6D0-F889956C1F77}" destId="{39F0EE4F-F382-4826-B264-0B6BC507135C}" srcOrd="3" destOrd="0" parTransId="{AC0B7F3A-EAD3-4F4B-A407-0361225D877C}" sibTransId="{875253B5-4290-4D62-9DB8-B1B56505ABB5}"/>
    <dgm:cxn modelId="{25B6699A-E4C9-4DD4-B5F8-9EC679682BEA}" srcId="{09D7FF84-BA6A-4D40-BB1C-603BC00E1A36}" destId="{34DD9B67-CC84-4647-A6D0-F889956C1F77}" srcOrd="1" destOrd="0" parTransId="{011D4FFC-C4F2-4467-BF10-1C0F5328BD48}" sibTransId="{E49B984E-57DF-4572-850F-530A171C5486}"/>
    <dgm:cxn modelId="{F35CAA9D-1C92-45EA-AF4D-657747102691}" type="presOf" srcId="{E1A84973-7E87-4BEE-AB8F-82CEA32064E0}" destId="{ECA53589-BFDF-465B-A53B-6F935B07A2E0}" srcOrd="0" destOrd="0" presId="urn:microsoft.com/office/officeart/2005/8/layout/vList5"/>
    <dgm:cxn modelId="{EA410CA1-08D6-4649-96FB-D797904A8259}" type="presOf" srcId="{34DD9B67-CC84-4647-A6D0-F889956C1F77}" destId="{F207C6E4-FEA1-4A2E-9721-3EEB8D49CBFA}" srcOrd="0" destOrd="0" presId="urn:microsoft.com/office/officeart/2005/8/layout/vList5"/>
    <dgm:cxn modelId="{B60802A3-07A7-4D65-83D3-F0FEDA8BCB63}" srcId="{09D7FF84-BA6A-4D40-BB1C-603BC00E1A36}" destId="{B06C5124-1BC1-4265-A976-88618A193440}" srcOrd="2" destOrd="0" parTransId="{BC36E885-52DD-403C-BBE0-96E8BB62E24D}" sibTransId="{EE45E68E-8FDF-4999-964E-ADEA8FBA0AC5}"/>
    <dgm:cxn modelId="{99771DA4-2D97-46A9-9CB8-B83EA4222745}" srcId="{146919CA-177E-4B32-AE05-96C530E24216}" destId="{FC50689D-3F7F-43C3-A2B9-0C05501DE17D}" srcOrd="0" destOrd="0" parTransId="{814DC90E-4791-46FB-8489-6B0CC7ADE1AA}" sibTransId="{0949E255-373C-4152-BE8C-EB0181630852}"/>
    <dgm:cxn modelId="{9DE2DBB4-D5C3-4443-917C-BACA59E4F493}" type="presOf" srcId="{087239F5-99C2-4340-9E6C-F8165384DDE5}" destId="{2B16F427-F6B2-4368-85C1-83AF8B4A56D2}" srcOrd="0" destOrd="0" presId="urn:microsoft.com/office/officeart/2005/8/layout/vList5"/>
    <dgm:cxn modelId="{9CDDC2B8-AC97-400B-B7EC-8309A82289C8}" srcId="{09D7FF84-BA6A-4D40-BB1C-603BC00E1A36}" destId="{146919CA-177E-4B32-AE05-96C530E24216}" srcOrd="0" destOrd="0" parTransId="{9B2073A5-7496-4DFC-80CC-649E35FD195E}" sibTransId="{8DFAD4D4-0D7A-41DA-A11F-F9BD58B725CB}"/>
    <dgm:cxn modelId="{A4EE1DCC-D151-4766-AFA4-AD15EF9DE7AF}" srcId="{34DD9B67-CC84-4647-A6D0-F889956C1F77}" destId="{087239F5-99C2-4340-9E6C-F8165384DDE5}" srcOrd="0" destOrd="0" parTransId="{A391EA3D-649D-475F-AAE2-4F1640B1B377}" sibTransId="{4E92C498-B178-451E-A557-40E281A92C8E}"/>
    <dgm:cxn modelId="{9E14F6EB-17F5-4545-891E-801297EA999D}" type="presOf" srcId="{FC50689D-3F7F-43C3-A2B9-0C05501DE17D}" destId="{8FFCAA3B-484E-4D95-9507-1DE9E8593991}" srcOrd="0" destOrd="0" presId="urn:microsoft.com/office/officeart/2005/8/layout/vList5"/>
    <dgm:cxn modelId="{BA1639F9-D867-4710-9230-B021D8EE12D6}" type="presOf" srcId="{41B97616-F49A-4459-9436-8C992880ED1F}" destId="{2B16F427-F6B2-4368-85C1-83AF8B4A56D2}" srcOrd="0" destOrd="1" presId="urn:microsoft.com/office/officeart/2005/8/layout/vList5"/>
    <dgm:cxn modelId="{8ECB03E1-C204-461A-979C-AD2DC5916A60}" type="presParOf" srcId="{CC6F74F2-1824-4EE8-90EC-4600D8DCDA59}" destId="{D5C086FB-11A0-4C5F-B3EF-708B2902E1C6}" srcOrd="0" destOrd="0" presId="urn:microsoft.com/office/officeart/2005/8/layout/vList5"/>
    <dgm:cxn modelId="{D16A8B82-DDCD-4013-B0C1-6225B8EB58C4}" type="presParOf" srcId="{D5C086FB-11A0-4C5F-B3EF-708B2902E1C6}" destId="{2F71F940-0DBF-4BD0-B7C2-4645769D21EE}" srcOrd="0" destOrd="0" presId="urn:microsoft.com/office/officeart/2005/8/layout/vList5"/>
    <dgm:cxn modelId="{94EEE229-B21E-419B-AE5B-4A4C00155DA4}" type="presParOf" srcId="{D5C086FB-11A0-4C5F-B3EF-708B2902E1C6}" destId="{8FFCAA3B-484E-4D95-9507-1DE9E8593991}" srcOrd="1" destOrd="0" presId="urn:microsoft.com/office/officeart/2005/8/layout/vList5"/>
    <dgm:cxn modelId="{6A392538-8A5D-4E97-A869-7614D57A08FC}" type="presParOf" srcId="{CC6F74F2-1824-4EE8-90EC-4600D8DCDA59}" destId="{21C8A51F-D1B5-48D5-BDA8-F2D2A1CE54EC}" srcOrd="1" destOrd="0" presId="urn:microsoft.com/office/officeart/2005/8/layout/vList5"/>
    <dgm:cxn modelId="{42C981A7-0C2D-42F2-B3BC-4AE4DBD2555B}" type="presParOf" srcId="{CC6F74F2-1824-4EE8-90EC-4600D8DCDA59}" destId="{A2B3B617-468B-4A2E-90BA-CE6E95C149C5}" srcOrd="2" destOrd="0" presId="urn:microsoft.com/office/officeart/2005/8/layout/vList5"/>
    <dgm:cxn modelId="{98D6E091-A884-4930-BC4B-7BD023317049}" type="presParOf" srcId="{A2B3B617-468B-4A2E-90BA-CE6E95C149C5}" destId="{F207C6E4-FEA1-4A2E-9721-3EEB8D49CBFA}" srcOrd="0" destOrd="0" presId="urn:microsoft.com/office/officeart/2005/8/layout/vList5"/>
    <dgm:cxn modelId="{AD3D3ADA-5536-49BD-B532-6066C25A38C7}" type="presParOf" srcId="{A2B3B617-468B-4A2E-90BA-CE6E95C149C5}" destId="{2B16F427-F6B2-4368-85C1-83AF8B4A56D2}" srcOrd="1" destOrd="0" presId="urn:microsoft.com/office/officeart/2005/8/layout/vList5"/>
    <dgm:cxn modelId="{EB403F2E-B313-418C-83D7-81F02F936D7E}" type="presParOf" srcId="{CC6F74F2-1824-4EE8-90EC-4600D8DCDA59}" destId="{CF6D2065-DCF1-4B79-A539-83928FFC897A}" srcOrd="3" destOrd="0" presId="urn:microsoft.com/office/officeart/2005/8/layout/vList5"/>
    <dgm:cxn modelId="{29462A01-77A6-4659-BEB7-E38169B2CCA6}" type="presParOf" srcId="{CC6F74F2-1824-4EE8-90EC-4600D8DCDA59}" destId="{237EF960-02D6-4183-B86C-7C7615A0FDAA}" srcOrd="4" destOrd="0" presId="urn:microsoft.com/office/officeart/2005/8/layout/vList5"/>
    <dgm:cxn modelId="{6FD15D98-5FB2-4C31-95F8-00AAA2F82850}" type="presParOf" srcId="{237EF960-02D6-4183-B86C-7C7615A0FDAA}" destId="{764AC1E1-B736-45A0-B4C5-DCC99A6F19DB}" srcOrd="0" destOrd="0" presId="urn:microsoft.com/office/officeart/2005/8/layout/vList5"/>
    <dgm:cxn modelId="{33710FC9-EACF-46BB-B73C-955D80493B6A}" type="presParOf" srcId="{237EF960-02D6-4183-B86C-7C7615A0FDAA}" destId="{ECA53589-BFDF-465B-A53B-6F935B07A2E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CAA3B-484E-4D95-9507-1DE9E8593991}">
      <dsp:nvSpPr>
        <dsp:cNvPr id="0" name=""/>
        <dsp:cNvSpPr/>
      </dsp:nvSpPr>
      <dsp:spPr>
        <a:xfrm rot="5400000">
          <a:off x="2952822" y="-798995"/>
          <a:ext cx="978146" cy="323478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b="1" i="1" kern="1200" dirty="0" err="1"/>
            <a:t>Curculio</a:t>
          </a:r>
          <a:r>
            <a:rPr lang="it-IT" sz="2000" b="1" i="1" kern="1200" dirty="0"/>
            <a:t> </a:t>
          </a:r>
          <a:r>
            <a:rPr lang="it-IT" sz="2000" b="1" i="1" kern="1200" dirty="0" err="1"/>
            <a:t>nucum</a:t>
          </a:r>
          <a:endParaRPr lang="en-US" sz="2000" kern="1200" dirty="0"/>
        </a:p>
      </dsp:txBody>
      <dsp:txXfrm rot="-5400000">
        <a:off x="1824505" y="377071"/>
        <a:ext cx="3187032" cy="882648"/>
      </dsp:txXfrm>
    </dsp:sp>
    <dsp:sp modelId="{2F71F940-0DBF-4BD0-B7C2-4645769D21EE}">
      <dsp:nvSpPr>
        <dsp:cNvPr id="0" name=""/>
        <dsp:cNvSpPr/>
      </dsp:nvSpPr>
      <dsp:spPr>
        <a:xfrm>
          <a:off x="5143" y="95087"/>
          <a:ext cx="1819564" cy="1667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Balanino delle nocciole </a:t>
          </a:r>
          <a:r>
            <a:rPr lang="it-IT" sz="2400" b="1" kern="1200" dirty="0"/>
            <a:t>	</a:t>
          </a:r>
          <a:endParaRPr lang="en-US" sz="2400" kern="1200" dirty="0"/>
        </a:p>
      </dsp:txBody>
      <dsp:txXfrm>
        <a:off x="86525" y="176469"/>
        <a:ext cx="1656800" cy="1504364"/>
      </dsp:txXfrm>
    </dsp:sp>
    <dsp:sp modelId="{2B16F427-F6B2-4368-85C1-83AF8B4A56D2}">
      <dsp:nvSpPr>
        <dsp:cNvPr id="0" name=""/>
        <dsp:cNvSpPr/>
      </dsp:nvSpPr>
      <dsp:spPr>
        <a:xfrm rot="5400000">
          <a:off x="1940738" y="1607296"/>
          <a:ext cx="2992434" cy="323478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b="1" i="1" kern="1200" dirty="0" err="1"/>
            <a:t>Gonocerus</a:t>
          </a:r>
          <a:r>
            <a:rPr lang="it-IT" sz="2000" b="1" i="1" kern="1200" dirty="0"/>
            <a:t> </a:t>
          </a:r>
          <a:r>
            <a:rPr lang="it-IT" sz="2000" b="1" i="1" kern="1200" dirty="0" err="1"/>
            <a:t>acuteangulatus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b="1" i="1" kern="1200" dirty="0" err="1"/>
            <a:t>Palomena</a:t>
          </a:r>
          <a:r>
            <a:rPr lang="it-IT" sz="2000" b="1" i="1" kern="1200" dirty="0"/>
            <a:t> prasina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b="1" i="1" kern="1200" dirty="0" err="1"/>
            <a:t>Nezara</a:t>
          </a:r>
          <a:r>
            <a:rPr lang="it-IT" sz="2000" b="1" i="1" kern="1200" dirty="0"/>
            <a:t> </a:t>
          </a:r>
          <a:r>
            <a:rPr lang="it-IT" sz="2000" b="1" i="1" kern="1200" dirty="0" err="1"/>
            <a:t>viridula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1" kern="1200" dirty="0" err="1"/>
            <a:t>Halyomorpha</a:t>
          </a:r>
          <a:r>
            <a:rPr lang="en-US" sz="2000" b="1" i="1" kern="1200" dirty="0"/>
            <a:t> </a:t>
          </a:r>
          <a:r>
            <a:rPr lang="en-US" sz="2000" b="1" i="1" kern="1200" dirty="0" err="1"/>
            <a:t>halys</a:t>
          </a:r>
          <a:endParaRPr lang="en-US" sz="2000" b="1" i="1" kern="1200" dirty="0"/>
        </a:p>
      </dsp:txBody>
      <dsp:txXfrm rot="-5400000">
        <a:off x="1819565" y="1874549"/>
        <a:ext cx="3088702" cy="2700276"/>
      </dsp:txXfrm>
    </dsp:sp>
    <dsp:sp modelId="{F207C6E4-FEA1-4A2E-9721-3EEB8D49CBFA}">
      <dsp:nvSpPr>
        <dsp:cNvPr id="0" name=""/>
        <dsp:cNvSpPr/>
      </dsp:nvSpPr>
      <dsp:spPr>
        <a:xfrm>
          <a:off x="0" y="2260852"/>
          <a:ext cx="1819564" cy="19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Cimici nocciolaie</a:t>
          </a:r>
          <a:endParaRPr lang="en-US" sz="2000" kern="1200" dirty="0"/>
        </a:p>
      </dsp:txBody>
      <dsp:txXfrm>
        <a:off x="88824" y="2349676"/>
        <a:ext cx="1641916" cy="1750022"/>
      </dsp:txXfrm>
    </dsp:sp>
    <dsp:sp modelId="{ECA53589-BFDF-465B-A53B-6F935B07A2E0}">
      <dsp:nvSpPr>
        <dsp:cNvPr id="0" name=""/>
        <dsp:cNvSpPr/>
      </dsp:nvSpPr>
      <dsp:spPr>
        <a:xfrm rot="5400000">
          <a:off x="2951241" y="3774408"/>
          <a:ext cx="978146" cy="323794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b="1" i="1" kern="1200" dirty="0" err="1"/>
            <a:t>Anisandrus</a:t>
          </a:r>
          <a:r>
            <a:rPr lang="it-IT" sz="2000" b="1" i="1" kern="1200" dirty="0"/>
            <a:t> </a:t>
          </a:r>
          <a:r>
            <a:rPr lang="it-IT" sz="2000" b="1" i="1" kern="1200" dirty="0" err="1"/>
            <a:t>dispar</a:t>
          </a:r>
          <a:endParaRPr lang="en-US" sz="2000" kern="1200" dirty="0"/>
        </a:p>
      </dsp:txBody>
      <dsp:txXfrm rot="-5400000">
        <a:off x="1821343" y="4952056"/>
        <a:ext cx="3190194" cy="882648"/>
      </dsp:txXfrm>
    </dsp:sp>
    <dsp:sp modelId="{764AC1E1-B736-45A0-B4C5-DCC99A6F19DB}">
      <dsp:nvSpPr>
        <dsp:cNvPr id="0" name=""/>
        <dsp:cNvSpPr/>
      </dsp:nvSpPr>
      <dsp:spPr>
        <a:xfrm>
          <a:off x="0" y="4782038"/>
          <a:ext cx="1821343" cy="12226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 err="1"/>
            <a:t>Anisandro</a:t>
          </a:r>
          <a:r>
            <a:rPr lang="it-IT" sz="2300" b="1" i="1" kern="1200" dirty="0"/>
            <a:t> </a:t>
          </a:r>
          <a:endParaRPr lang="en-US" sz="2300" kern="1200" dirty="0"/>
        </a:p>
      </dsp:txBody>
      <dsp:txXfrm>
        <a:off x="59686" y="4841724"/>
        <a:ext cx="1701971" cy="1103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8A832F76-EEF5-410D-B6F4-8650AC675F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7620" y="-11093"/>
            <a:ext cx="9149239" cy="7509732"/>
          </a:xfrm>
          <a:custGeom>
            <a:avLst/>
            <a:gdLst>
              <a:gd name="connsiteX0" fmla="*/ 0 w 12188825"/>
              <a:gd name="connsiteY0" fmla="*/ 0 h 6868160"/>
              <a:gd name="connsiteX1" fmla="*/ 12188825 w 12188825"/>
              <a:gd name="connsiteY1" fmla="*/ 0 h 6868160"/>
              <a:gd name="connsiteX2" fmla="*/ 12188825 w 12188825"/>
              <a:gd name="connsiteY2" fmla="*/ 6868160 h 6868160"/>
              <a:gd name="connsiteX3" fmla="*/ 0 w 12188825"/>
              <a:gd name="connsiteY3" fmla="*/ 6868160 h 6868160"/>
              <a:gd name="connsiteX4" fmla="*/ 0 w 12188825"/>
              <a:gd name="connsiteY4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235106 w 12423931"/>
              <a:gd name="connsiteY0" fmla="*/ 0 h 7033131"/>
              <a:gd name="connsiteX1" fmla="*/ 12423931 w 12423931"/>
              <a:gd name="connsiteY1" fmla="*/ 0 h 7033131"/>
              <a:gd name="connsiteX2" fmla="*/ 12423931 w 12423931"/>
              <a:gd name="connsiteY2" fmla="*/ 6868160 h 7033131"/>
              <a:gd name="connsiteX3" fmla="*/ 235106 w 12423931"/>
              <a:gd name="connsiteY3" fmla="*/ 6868160 h 7033131"/>
              <a:gd name="connsiteX4" fmla="*/ 4908705 w 12423931"/>
              <a:gd name="connsiteY4" fmla="*/ 6868160 h 7033131"/>
              <a:gd name="connsiteX5" fmla="*/ 6249826 w 12423931"/>
              <a:gd name="connsiteY5" fmla="*/ 3830320 h 7033131"/>
              <a:gd name="connsiteX6" fmla="*/ 4939186 w 12423931"/>
              <a:gd name="connsiteY6" fmla="*/ 1727200 h 7033131"/>
              <a:gd name="connsiteX7" fmla="*/ 224946 w 12423931"/>
              <a:gd name="connsiteY7" fmla="*/ 528320 h 7033131"/>
              <a:gd name="connsiteX8" fmla="*/ 235106 w 12423931"/>
              <a:gd name="connsiteY8" fmla="*/ 0 h 7033131"/>
              <a:gd name="connsiteX0" fmla="*/ 246525 w 12435350"/>
              <a:gd name="connsiteY0" fmla="*/ 0 h 6868309"/>
              <a:gd name="connsiteX1" fmla="*/ 12435350 w 12435350"/>
              <a:gd name="connsiteY1" fmla="*/ 0 h 6868309"/>
              <a:gd name="connsiteX2" fmla="*/ 12435350 w 12435350"/>
              <a:gd name="connsiteY2" fmla="*/ 6868160 h 6868309"/>
              <a:gd name="connsiteX3" fmla="*/ 246525 w 12435350"/>
              <a:gd name="connsiteY3" fmla="*/ 6868160 h 6868309"/>
              <a:gd name="connsiteX4" fmla="*/ 4920124 w 12435350"/>
              <a:gd name="connsiteY4" fmla="*/ 6868160 h 6868309"/>
              <a:gd name="connsiteX5" fmla="*/ 6261245 w 12435350"/>
              <a:gd name="connsiteY5" fmla="*/ 3830320 h 6868309"/>
              <a:gd name="connsiteX6" fmla="*/ 4950605 w 12435350"/>
              <a:gd name="connsiteY6" fmla="*/ 1727200 h 6868309"/>
              <a:gd name="connsiteX7" fmla="*/ 236365 w 12435350"/>
              <a:gd name="connsiteY7" fmla="*/ 528320 h 6868309"/>
              <a:gd name="connsiteX8" fmla="*/ 246525 w 12435350"/>
              <a:gd name="connsiteY8" fmla="*/ 0 h 6868309"/>
              <a:gd name="connsiteX0" fmla="*/ 10160 w 12198985"/>
              <a:gd name="connsiteY0" fmla="*/ 0 h 6868264"/>
              <a:gd name="connsiteX1" fmla="*/ 12198985 w 12198985"/>
              <a:gd name="connsiteY1" fmla="*/ 0 h 6868264"/>
              <a:gd name="connsiteX2" fmla="*/ 12198985 w 12198985"/>
              <a:gd name="connsiteY2" fmla="*/ 6868160 h 6868264"/>
              <a:gd name="connsiteX3" fmla="*/ 10160 w 12198985"/>
              <a:gd name="connsiteY3" fmla="*/ 6868160 h 6868264"/>
              <a:gd name="connsiteX4" fmla="*/ 4683759 w 12198985"/>
              <a:gd name="connsiteY4" fmla="*/ 6868160 h 6868264"/>
              <a:gd name="connsiteX5" fmla="*/ 6024880 w 12198985"/>
              <a:gd name="connsiteY5" fmla="*/ 3830320 h 6868264"/>
              <a:gd name="connsiteX6" fmla="*/ 4714240 w 12198985"/>
              <a:gd name="connsiteY6" fmla="*/ 1727200 h 6868264"/>
              <a:gd name="connsiteX7" fmla="*/ 0 w 12198985"/>
              <a:gd name="connsiteY7" fmla="*/ 528320 h 6868264"/>
              <a:gd name="connsiteX8" fmla="*/ 10160 w 12198985"/>
              <a:gd name="connsiteY8" fmla="*/ 0 h 6868264"/>
              <a:gd name="connsiteX0" fmla="*/ 10160 w 12198985"/>
              <a:gd name="connsiteY0" fmla="*/ 0 h 6868220"/>
              <a:gd name="connsiteX1" fmla="*/ 12198985 w 12198985"/>
              <a:gd name="connsiteY1" fmla="*/ 0 h 6868220"/>
              <a:gd name="connsiteX2" fmla="*/ 12198985 w 12198985"/>
              <a:gd name="connsiteY2" fmla="*/ 6868160 h 6868220"/>
              <a:gd name="connsiteX3" fmla="*/ 3220085 w 12198985"/>
              <a:gd name="connsiteY3" fmla="*/ 6487160 h 6868220"/>
              <a:gd name="connsiteX4" fmla="*/ 4683759 w 12198985"/>
              <a:gd name="connsiteY4" fmla="*/ 6868160 h 6868220"/>
              <a:gd name="connsiteX5" fmla="*/ 6024880 w 12198985"/>
              <a:gd name="connsiteY5" fmla="*/ 3830320 h 6868220"/>
              <a:gd name="connsiteX6" fmla="*/ 4714240 w 12198985"/>
              <a:gd name="connsiteY6" fmla="*/ 1727200 h 6868220"/>
              <a:gd name="connsiteX7" fmla="*/ 0 w 12198985"/>
              <a:gd name="connsiteY7" fmla="*/ 528320 h 6868220"/>
              <a:gd name="connsiteX8" fmla="*/ 10160 w 12198985"/>
              <a:gd name="connsiteY8" fmla="*/ 0 h 686822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3220085 w 12198985"/>
              <a:gd name="connsiteY3" fmla="*/ 6487160 h 6868160"/>
              <a:gd name="connsiteX4" fmla="*/ 6102984 w 12198985"/>
              <a:gd name="connsiteY4" fmla="*/ 5829935 h 6868160"/>
              <a:gd name="connsiteX5" fmla="*/ 6024880 w 12198985"/>
              <a:gd name="connsiteY5" fmla="*/ 3830320 h 6868160"/>
              <a:gd name="connsiteX6" fmla="*/ 4714240 w 12198985"/>
              <a:gd name="connsiteY6" fmla="*/ 1727200 h 6868160"/>
              <a:gd name="connsiteX7" fmla="*/ 0 w 12198985"/>
              <a:gd name="connsiteY7" fmla="*/ 528320 h 6868160"/>
              <a:gd name="connsiteX8" fmla="*/ 10160 w 12198985"/>
              <a:gd name="connsiteY8" fmla="*/ 0 h 6868160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985" h="6877685">
                <a:moveTo>
                  <a:pt x="10160" y="0"/>
                </a:moveTo>
                <a:lnTo>
                  <a:pt x="12198985" y="0"/>
                </a:lnTo>
                <a:lnTo>
                  <a:pt x="12198985" y="6868160"/>
                </a:lnTo>
                <a:lnTo>
                  <a:pt x="4553585" y="6877685"/>
                </a:lnTo>
                <a:cubicBezTo>
                  <a:pt x="5419196" y="6578177"/>
                  <a:pt x="5891741" y="6267027"/>
                  <a:pt x="6122034" y="5839460"/>
                </a:cubicBezTo>
                <a:cubicBezTo>
                  <a:pt x="6543462" y="4952153"/>
                  <a:pt x="6071023" y="4359063"/>
                  <a:pt x="6024880" y="3830320"/>
                </a:cubicBezTo>
                <a:cubicBezTo>
                  <a:pt x="5670973" y="2770293"/>
                  <a:pt x="5327227" y="2120053"/>
                  <a:pt x="4714240" y="1727200"/>
                </a:cubicBezTo>
                <a:cubicBezTo>
                  <a:pt x="3371427" y="701040"/>
                  <a:pt x="1339427" y="711200"/>
                  <a:pt x="0" y="528320"/>
                </a:cubicBezTo>
                <a:lnTo>
                  <a:pt x="1016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5E130825-8214-41CD-94C2-B394C8253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77859"/>
            <a:ext cx="4729162" cy="6910380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dirty="0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04CFC44C-A4AA-47AB-9728-B8557A084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2511134"/>
            <a:ext cx="3429000" cy="2496079"/>
          </a:xfrm>
        </p:spPr>
        <p:txBody>
          <a:bodyPr rtlCol="0">
            <a:normAutofit/>
          </a:bodyPr>
          <a:lstStyle/>
          <a:p>
            <a:pPr algn="l" rtl="0"/>
            <a:r>
              <a:rPr lang="it-IT" sz="3300"/>
              <a:t>Fare clic per modificare lo stile del titolo dello schema</a:t>
            </a:r>
            <a:endParaRPr lang="it-IT" sz="330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09A3AD9C-69B0-4589-A282-947AEF5C9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4992158"/>
            <a:ext cx="3429000" cy="1664053"/>
          </a:xfrm>
        </p:spPr>
        <p:txBody>
          <a:bodyPr rtlCol="0" anchor="b" anchorCtr="0"/>
          <a:lstStyle>
            <a:lvl1pPr>
              <a:buNone/>
              <a:defRPr/>
            </a:lvl1pPr>
          </a:lstStyle>
          <a:p>
            <a:pPr algn="l"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3D2C5742-73C7-4BB8-A3EC-3EB758A1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664050"/>
            <a:ext cx="4000500" cy="1664053"/>
          </a:xfrm>
        </p:spPr>
        <p:txBody>
          <a:bodyPr rtlCol="0">
            <a:normAutofit/>
          </a:bodyPr>
          <a:lstStyle/>
          <a:p>
            <a:pPr rtl="0"/>
            <a:r>
              <a:rPr lang="it-IT" sz="2400"/>
              <a:t>Fare clic per modificare lo stile del titolo dello schema</a:t>
            </a:r>
            <a:endParaRPr lang="it-IT" sz="2400" dirty="0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D31BD5D5-F76D-4DB4-A86B-AA4CA5CD35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0600" y="1"/>
            <a:ext cx="4365371" cy="2514588"/>
          </a:xfrm>
          <a:custGeom>
            <a:avLst/>
            <a:gdLst>
              <a:gd name="connsiteX0" fmla="*/ 331087 w 5820494"/>
              <a:gd name="connsiteY0" fmla="*/ 0 h 2302951"/>
              <a:gd name="connsiteX1" fmla="*/ 5820494 w 5820494"/>
              <a:gd name="connsiteY1" fmla="*/ 0 h 2302951"/>
              <a:gd name="connsiteX2" fmla="*/ 5709900 w 5820494"/>
              <a:gd name="connsiteY2" fmla="*/ 213766 h 2302951"/>
              <a:gd name="connsiteX3" fmla="*/ 4932484 w 5820494"/>
              <a:gd name="connsiteY3" fmla="*/ 1340037 h 2302951"/>
              <a:gd name="connsiteX4" fmla="*/ 3361811 w 5820494"/>
              <a:gd name="connsiteY4" fmla="*/ 2268288 h 2302951"/>
              <a:gd name="connsiteX5" fmla="*/ 286590 w 5820494"/>
              <a:gd name="connsiteY5" fmla="*/ 1322722 h 2302951"/>
              <a:gd name="connsiteX6" fmla="*/ 251826 w 5820494"/>
              <a:gd name="connsiteY6" fmla="*/ 87954 h 23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302951">
                <a:moveTo>
                  <a:pt x="331087" y="0"/>
                </a:moveTo>
                <a:lnTo>
                  <a:pt x="5820494" y="0"/>
                </a:lnTo>
                <a:lnTo>
                  <a:pt x="5709900" y="213766"/>
                </a:lnTo>
                <a:cubicBezTo>
                  <a:pt x="5432869" y="711271"/>
                  <a:pt x="5095500" y="1152643"/>
                  <a:pt x="4932484" y="1340037"/>
                </a:cubicBezTo>
                <a:cubicBezTo>
                  <a:pt x="4535940" y="1795562"/>
                  <a:pt x="3997053" y="2167493"/>
                  <a:pt x="3361811" y="2268288"/>
                </a:cubicBezTo>
                <a:cubicBezTo>
                  <a:pt x="2395334" y="2421964"/>
                  <a:pt x="953447" y="2057186"/>
                  <a:pt x="286590" y="1322722"/>
                </a:cubicBezTo>
                <a:cubicBezTo>
                  <a:pt x="-136161" y="857205"/>
                  <a:pt x="-42091" y="443733"/>
                  <a:pt x="251826" y="8795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EBDE11C6-AF87-4968-A76C-01F97038A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3328105"/>
            <a:ext cx="4000500" cy="3328105"/>
          </a:xfrm>
        </p:spPr>
        <p:txBody>
          <a:bodyPr rtlCol="0">
            <a:normAutofit/>
          </a:bodyPr>
          <a:lstStyle/>
          <a:p>
            <a:pPr marL="0" lvl="0" indent="0" rtl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53546A48-F275-42D1-A2AB-BA54F9390C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12286" y="3328108"/>
            <a:ext cx="3132650" cy="4160130"/>
          </a:xfrm>
          <a:custGeom>
            <a:avLst/>
            <a:gdLst>
              <a:gd name="connsiteX0" fmla="*/ 2183095 w 4176866"/>
              <a:gd name="connsiteY0" fmla="*/ 18 h 3809998"/>
              <a:gd name="connsiteX1" fmla="*/ 3425027 w 4176866"/>
              <a:gd name="connsiteY1" fmla="*/ 1440807 h 3809998"/>
              <a:gd name="connsiteX2" fmla="*/ 3480109 w 4176866"/>
              <a:gd name="connsiteY2" fmla="*/ 1517585 h 3809998"/>
              <a:gd name="connsiteX3" fmla="*/ 4110688 w 4176866"/>
              <a:gd name="connsiteY3" fmla="*/ 2402159 h 3809998"/>
              <a:gd name="connsiteX4" fmla="*/ 4176866 w 4176866"/>
              <a:gd name="connsiteY4" fmla="*/ 2587346 h 3809998"/>
              <a:gd name="connsiteX5" fmla="*/ 4176866 w 4176866"/>
              <a:gd name="connsiteY5" fmla="*/ 3809998 h 3809998"/>
              <a:gd name="connsiteX6" fmla="*/ 4077743 w 4176866"/>
              <a:gd name="connsiteY6" fmla="*/ 3809998 h 3809998"/>
              <a:gd name="connsiteX7" fmla="*/ 892220 w 4176866"/>
              <a:gd name="connsiteY7" fmla="*/ 3809998 h 3809998"/>
              <a:gd name="connsiteX8" fmla="*/ 840654 w 4176866"/>
              <a:gd name="connsiteY8" fmla="*/ 3790763 h 3809998"/>
              <a:gd name="connsiteX9" fmla="*/ 5750 w 4176866"/>
              <a:gd name="connsiteY9" fmla="*/ 2913921 h 3809998"/>
              <a:gd name="connsiteX10" fmla="*/ 819614 w 4176866"/>
              <a:gd name="connsiteY10" fmla="*/ 1008105 h 3809998"/>
              <a:gd name="connsiteX11" fmla="*/ 2183095 w 4176866"/>
              <a:gd name="connsiteY11" fmla="*/ 18 h 380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76866" h="3809998">
                <a:moveTo>
                  <a:pt x="2183095" y="18"/>
                </a:moveTo>
                <a:cubicBezTo>
                  <a:pt x="2652021" y="-4644"/>
                  <a:pt x="3095337" y="947177"/>
                  <a:pt x="3425027" y="1440807"/>
                </a:cubicBezTo>
                <a:cubicBezTo>
                  <a:pt x="3436611" y="1458213"/>
                  <a:pt x="3455517" y="1484324"/>
                  <a:pt x="3480109" y="1517585"/>
                </a:cubicBezTo>
                <a:cubicBezTo>
                  <a:pt x="3682056" y="1791449"/>
                  <a:pt x="3954543" y="2043338"/>
                  <a:pt x="4110688" y="2402159"/>
                </a:cubicBezTo>
                <a:lnTo>
                  <a:pt x="4176866" y="2587346"/>
                </a:lnTo>
                <a:lnTo>
                  <a:pt x="4176866" y="3809998"/>
                </a:lnTo>
                <a:lnTo>
                  <a:pt x="4077743" y="3809998"/>
                </a:lnTo>
                <a:lnTo>
                  <a:pt x="892220" y="3809998"/>
                </a:lnTo>
                <a:lnTo>
                  <a:pt x="840654" y="3790763"/>
                </a:lnTo>
                <a:cubicBezTo>
                  <a:pt x="487978" y="3656636"/>
                  <a:pt x="58498" y="3454097"/>
                  <a:pt x="5750" y="2913921"/>
                </a:cubicBezTo>
                <a:cubicBezTo>
                  <a:pt x="-64577" y="2192439"/>
                  <a:pt x="527932" y="1403503"/>
                  <a:pt x="819614" y="1008105"/>
                </a:cubicBezTo>
                <a:cubicBezTo>
                  <a:pt x="1190771" y="504837"/>
                  <a:pt x="1667013" y="5308"/>
                  <a:pt x="2183095" y="1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4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Formula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6">
            <a:extLst>
              <a:ext uri="{FF2B5EF4-FFF2-40B4-BE49-F238E27FC236}">
                <a16:creationId xmlns:a16="http://schemas.microsoft.com/office/drawing/2014/main" id="{1FAA1E16-84B5-4131-9CE1-7C6D43D1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0" y="1664042"/>
            <a:ext cx="3429000" cy="1664064"/>
          </a:xfrm>
        </p:spPr>
        <p:txBody>
          <a:bodyPr rtlCol="0" anchor="t" anchorCtr="0">
            <a:normAutofit/>
          </a:bodyPr>
          <a:lstStyle/>
          <a:p>
            <a:pPr rtl="0"/>
            <a:r>
              <a:rPr lang="it-IT" sz="2400"/>
              <a:t>Fare clic per modificare lo stile del titolo dello schema</a:t>
            </a:r>
            <a:endParaRPr lang="it-IT" sz="2400" dirty="0"/>
          </a:p>
        </p:txBody>
      </p:sp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35ED8B7F-F797-40AD-8F10-7B52ECFAC8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832034"/>
            <a:ext cx="4461598" cy="6656189"/>
          </a:xfrm>
          <a:custGeom>
            <a:avLst/>
            <a:gdLst>
              <a:gd name="connsiteX0" fmla="*/ 1573824 w 5948797"/>
              <a:gd name="connsiteY0" fmla="*/ 765 h 6095979"/>
              <a:gd name="connsiteX1" fmla="*/ 2734655 w 5948797"/>
              <a:gd name="connsiteY1" fmla="*/ 238687 h 6095979"/>
              <a:gd name="connsiteX2" fmla="*/ 5668308 w 5948797"/>
              <a:gd name="connsiteY2" fmla="*/ 3639516 h 6095979"/>
              <a:gd name="connsiteX3" fmla="*/ 5937014 w 5948797"/>
              <a:gd name="connsiteY3" fmla="*/ 5865869 h 6095979"/>
              <a:gd name="connsiteX4" fmla="*/ 5948797 w 5948797"/>
              <a:gd name="connsiteY4" fmla="*/ 6095979 h 6095979"/>
              <a:gd name="connsiteX5" fmla="*/ 0 w 5948797"/>
              <a:gd name="connsiteY5" fmla="*/ 6095979 h 6095979"/>
              <a:gd name="connsiteX6" fmla="*/ 0 w 5948797"/>
              <a:gd name="connsiteY6" fmla="*/ 1621650 h 6095979"/>
              <a:gd name="connsiteX7" fmla="*/ 36302 w 5948797"/>
              <a:gd name="connsiteY7" fmla="*/ 1518814 h 6095979"/>
              <a:gd name="connsiteX8" fmla="*/ 287883 w 5948797"/>
              <a:gd name="connsiteY8" fmla="*/ 956872 h 6095979"/>
              <a:gd name="connsiteX9" fmla="*/ 1573824 w 5948797"/>
              <a:gd name="connsiteY9" fmla="*/ 765 h 609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48797" h="6095979">
                <a:moveTo>
                  <a:pt x="1573824" y="765"/>
                </a:moveTo>
                <a:cubicBezTo>
                  <a:pt x="1940182" y="-10734"/>
                  <a:pt x="2329337" y="109280"/>
                  <a:pt x="2734655" y="238687"/>
                </a:cubicBezTo>
                <a:cubicBezTo>
                  <a:pt x="4118236" y="680647"/>
                  <a:pt x="5296689" y="1302752"/>
                  <a:pt x="5668308" y="3639516"/>
                </a:cubicBezTo>
                <a:cubicBezTo>
                  <a:pt x="5788290" y="4393559"/>
                  <a:pt x="5890538" y="5142244"/>
                  <a:pt x="5937014" y="5865869"/>
                </a:cubicBezTo>
                <a:lnTo>
                  <a:pt x="5948797" y="6095979"/>
                </a:lnTo>
                <a:lnTo>
                  <a:pt x="0" y="6095979"/>
                </a:lnTo>
                <a:lnTo>
                  <a:pt x="0" y="1621650"/>
                </a:lnTo>
                <a:lnTo>
                  <a:pt x="36302" y="1518814"/>
                </a:lnTo>
                <a:cubicBezTo>
                  <a:pt x="109797" y="1321982"/>
                  <a:pt x="192747" y="1133640"/>
                  <a:pt x="287883" y="956872"/>
                </a:cubicBezTo>
                <a:cubicBezTo>
                  <a:pt x="669445" y="247734"/>
                  <a:pt x="1102792" y="15549"/>
                  <a:pt x="1573824" y="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3BF507F0-BF7D-45F6-B6FD-A124B9BAB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1" y="3328106"/>
            <a:ext cx="3429000" cy="3328107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 indent="0" rtl="0">
              <a:buNone/>
            </a:pPr>
            <a:r>
              <a:rPr lang="it-IT" sz="1800"/>
              <a:t>Fare clic per modificare gli stili del testo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F7884FE9-B11F-40BA-879F-2988D7F36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-874225" y="1706244"/>
            <a:ext cx="6656200" cy="4907765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181333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664054"/>
            <a:ext cx="8001000" cy="3317705"/>
          </a:xfrm>
        </p:spPr>
        <p:txBody>
          <a:bodyPr rtlCol="0" anchor="b"/>
          <a:lstStyle>
            <a:lvl1pPr>
              <a:defRPr sz="4500"/>
            </a:lvl1pPr>
          </a:lstStyle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5011227"/>
            <a:ext cx="8001000" cy="1644985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white"/>
                </a:solidFill>
              </a:rPr>
              <a:pPr/>
              <a:t>20/02/2024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87D7A59-36E2-48B9-B146-C1E59501F63F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2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664053"/>
            <a:ext cx="8001000" cy="2496079"/>
          </a:xfrm>
        </p:spPr>
        <p:txBody>
          <a:bodyPr rtlCol="0" anchor="b"/>
          <a:lstStyle>
            <a:lvl1pPr algn="ctr">
              <a:defRPr sz="4500"/>
            </a:lvl1pPr>
          </a:lstStyle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4992158"/>
            <a:ext cx="8001000" cy="1664053"/>
          </a:xfrm>
        </p:spPr>
        <p:txBody>
          <a:bodyPr rtlCol="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14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1" y="2496079"/>
            <a:ext cx="3863339" cy="4160133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9160" y="2496079"/>
            <a:ext cx="3863341" cy="4160133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5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65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96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32024"/>
            <a:ext cx="2857500" cy="1664055"/>
          </a:xfrm>
        </p:spPr>
        <p:txBody>
          <a:bodyPr rtlCol="0" anchor="t" anchorCtr="0"/>
          <a:lstStyle>
            <a:lvl1pPr>
              <a:defRPr sz="2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0" y="832028"/>
            <a:ext cx="4572000" cy="5824185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496080"/>
            <a:ext cx="2857500" cy="4160133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white"/>
                </a:solidFill>
              </a:rPr>
              <a:pPr/>
              <a:t>20/02/2024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73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832026"/>
            <a:ext cx="2857499" cy="1664053"/>
          </a:xfrm>
        </p:spPr>
        <p:txBody>
          <a:bodyPr rtlCol="0" anchor="t" anchorCtr="0"/>
          <a:lstStyle>
            <a:lvl1pPr>
              <a:defRPr sz="2400"/>
            </a:lvl1pPr>
          </a:lstStyle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00500" y="832028"/>
            <a:ext cx="4516041" cy="5824185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1" y="2496079"/>
            <a:ext cx="2857499" cy="4160132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28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0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6">
            <a:extLst>
              <a:ext uri="{FF2B5EF4-FFF2-40B4-BE49-F238E27FC236}">
                <a16:creationId xmlns:a16="http://schemas.microsoft.com/office/drawing/2014/main" id="{F0D6B661-3F4C-45AE-81E6-23539770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832026"/>
            <a:ext cx="4000500" cy="1664053"/>
          </a:xfrm>
        </p:spPr>
        <p:txBody>
          <a:bodyPr rtlCol="0">
            <a:normAutofit/>
          </a:bodyPr>
          <a:lstStyle/>
          <a:p>
            <a:pPr rtl="0"/>
            <a:r>
              <a:rPr lang="it-IT" sz="2400"/>
              <a:t>Fare clic per modificare lo stile del titolo dello schema</a:t>
            </a:r>
            <a:endParaRPr lang="it-IT" sz="2400" dirty="0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951C64C5-C308-4D56-A976-F6EE631E8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0"/>
            <a:ext cx="4278088" cy="6656212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sz="1350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F35F8A29-F146-4D3D-8DD9-41322C9FEF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184117" cy="6582242"/>
          </a:xfrm>
          <a:custGeom>
            <a:avLst/>
            <a:gdLst>
              <a:gd name="connsiteX0" fmla="*/ 0 w 5578823"/>
              <a:gd name="connsiteY0" fmla="*/ 0 h 6028256"/>
              <a:gd name="connsiteX1" fmla="*/ 3897606 w 5578823"/>
              <a:gd name="connsiteY1" fmla="*/ 0 h 6028256"/>
              <a:gd name="connsiteX2" fmla="*/ 4274232 w 5578823"/>
              <a:gd name="connsiteY2" fmla="*/ 360545 h 6028256"/>
              <a:gd name="connsiteX3" fmla="*/ 4673934 w 5578823"/>
              <a:gd name="connsiteY3" fmla="*/ 738354 h 6028256"/>
              <a:gd name="connsiteX4" fmla="*/ 5421862 w 5578823"/>
              <a:gd name="connsiteY4" fmla="*/ 1773839 h 6028256"/>
              <a:gd name="connsiteX5" fmla="*/ 5469198 w 5578823"/>
              <a:gd name="connsiteY5" fmla="*/ 3329255 h 6028256"/>
              <a:gd name="connsiteX6" fmla="*/ 4741546 w 5578823"/>
              <a:gd name="connsiteY6" fmla="*/ 4877588 h 6028256"/>
              <a:gd name="connsiteX7" fmla="*/ 1325600 w 5578823"/>
              <a:gd name="connsiteY7" fmla="*/ 5980388 h 6028256"/>
              <a:gd name="connsiteX8" fmla="*/ 137593 w 5578823"/>
              <a:gd name="connsiteY8" fmla="*/ 5804042 h 6028256"/>
              <a:gd name="connsiteX9" fmla="*/ 0 w 5578823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92ED7257-A2A4-4A81-94D0-21636294D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496080"/>
            <a:ext cx="4000500" cy="4160133"/>
          </a:xfrm>
        </p:spPr>
        <p:txBody>
          <a:bodyPr vert="horz" lIns="91440" tIns="45720" rIns="91440" bIns="45720" rtlCol="0">
            <a:noAutofit/>
          </a:bodyPr>
          <a:lstStyle>
            <a:lvl1pPr marL="171450" indent="-171450">
              <a:defRPr sz="2100"/>
            </a:lvl1pPr>
          </a:lstStyle>
          <a:p>
            <a:pPr marL="0" lvl="0" indent="0" rtl="0">
              <a:buNone/>
            </a:pPr>
            <a:r>
              <a:rPr lang="it-IT" sz="1800"/>
              <a:t>Fare clic per modificare gli stili del testo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36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6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ntrodu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7CEB7F18-992B-4D56-A388-738859C8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1672879"/>
            <a:ext cx="3429000" cy="1664053"/>
          </a:xfrm>
        </p:spPr>
        <p:txBody>
          <a:bodyPr rtlCol="0" anchor="t" anchorCtr="0">
            <a:normAutofit/>
          </a:bodyPr>
          <a:lstStyle/>
          <a:p>
            <a:pPr rtl="0"/>
            <a:r>
              <a:rPr lang="it-IT" sz="2400"/>
              <a:t>Fare clic per modificare lo stile del titolo dello schema</a:t>
            </a:r>
            <a:endParaRPr lang="it-IT" sz="2400" dirty="0"/>
          </a:p>
        </p:txBody>
      </p: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7410AC2D-D649-4FCA-87C1-EDB34FCC4A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81006"/>
            <a:ext cx="1191518" cy="6360199"/>
          </a:xfrm>
          <a:custGeom>
            <a:avLst/>
            <a:gdLst>
              <a:gd name="connsiteX0" fmla="*/ 0 w 1588691"/>
              <a:gd name="connsiteY0" fmla="*/ 0 h 5824901"/>
              <a:gd name="connsiteX1" fmla="*/ 103414 w 1588691"/>
              <a:gd name="connsiteY1" fmla="*/ 24689 h 5824901"/>
              <a:gd name="connsiteX2" fmla="*/ 1566944 w 1588691"/>
              <a:gd name="connsiteY2" fmla="*/ 1831178 h 5824901"/>
              <a:gd name="connsiteX3" fmla="*/ 1239184 w 1588691"/>
              <a:gd name="connsiteY3" fmla="*/ 4894084 h 5824901"/>
              <a:gd name="connsiteX4" fmla="*/ 1161636 w 1588691"/>
              <a:gd name="connsiteY4" fmla="*/ 5234403 h 5824901"/>
              <a:gd name="connsiteX5" fmla="*/ 1036423 w 1588691"/>
              <a:gd name="connsiteY5" fmla="*/ 5540389 h 5824901"/>
              <a:gd name="connsiteX6" fmla="*/ 693532 w 1588691"/>
              <a:gd name="connsiteY6" fmla="*/ 5797870 h 5824901"/>
              <a:gd name="connsiteX7" fmla="*/ 66690 w 1588691"/>
              <a:gd name="connsiteY7" fmla="*/ 5718123 h 5824901"/>
              <a:gd name="connsiteX8" fmla="*/ 0 w 1588691"/>
              <a:gd name="connsiteY8" fmla="*/ 5671830 h 582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8691" h="5824901">
                <a:moveTo>
                  <a:pt x="0" y="0"/>
                </a:moveTo>
                <a:lnTo>
                  <a:pt x="103414" y="24689"/>
                </a:lnTo>
                <a:cubicBezTo>
                  <a:pt x="796911" y="207091"/>
                  <a:pt x="1441617" y="614618"/>
                  <a:pt x="1566944" y="1831178"/>
                </a:cubicBezTo>
                <a:cubicBezTo>
                  <a:pt x="1657898" y="2711366"/>
                  <a:pt x="1447138" y="3830385"/>
                  <a:pt x="1239184" y="4894084"/>
                </a:cubicBezTo>
                <a:cubicBezTo>
                  <a:pt x="1217336" y="5005703"/>
                  <a:pt x="1193458" y="5122919"/>
                  <a:pt x="1161636" y="5234403"/>
                </a:cubicBezTo>
                <a:cubicBezTo>
                  <a:pt x="1129815" y="5345896"/>
                  <a:pt x="1090045" y="5451664"/>
                  <a:pt x="1036423" y="5540389"/>
                </a:cubicBezTo>
                <a:cubicBezTo>
                  <a:pt x="931907" y="5713703"/>
                  <a:pt x="805230" y="5770918"/>
                  <a:pt x="693532" y="5797870"/>
                </a:cubicBezTo>
                <a:cubicBezTo>
                  <a:pt x="465914" y="5852471"/>
                  <a:pt x="252946" y="5823597"/>
                  <a:pt x="66690" y="5718123"/>
                </a:cubicBezTo>
                <a:lnTo>
                  <a:pt x="0" y="567183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34CAECC1-22E5-4CFE-997A-335F9A861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0" y="3336931"/>
            <a:ext cx="4000500" cy="3328106"/>
          </a:xfrm>
        </p:spPr>
        <p:txBody>
          <a:bodyPr rtlCol="0">
            <a:normAutofit/>
          </a:bodyPr>
          <a:lstStyle/>
          <a:p>
            <a:pPr marL="0" lvl="0" indent="0" rtl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7" name="Segnaposto immagine 16">
            <a:extLst>
              <a:ext uri="{FF2B5EF4-FFF2-40B4-BE49-F238E27FC236}">
                <a16:creationId xmlns:a16="http://schemas.microsoft.com/office/drawing/2014/main" id="{339634C0-6EDF-41E8-9316-1B98AB7679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0600" y="1"/>
            <a:ext cx="4365371" cy="2514588"/>
          </a:xfrm>
          <a:custGeom>
            <a:avLst/>
            <a:gdLst>
              <a:gd name="connsiteX0" fmla="*/ 5820495 w 5820495"/>
              <a:gd name="connsiteY0" fmla="*/ 0 h 2302951"/>
              <a:gd name="connsiteX1" fmla="*/ 5709901 w 5820495"/>
              <a:gd name="connsiteY1" fmla="*/ 213767 h 2302951"/>
              <a:gd name="connsiteX2" fmla="*/ 4932484 w 5820495"/>
              <a:gd name="connsiteY2" fmla="*/ 1340037 h 2302951"/>
              <a:gd name="connsiteX3" fmla="*/ 3361812 w 5820495"/>
              <a:gd name="connsiteY3" fmla="*/ 2268288 h 2302951"/>
              <a:gd name="connsiteX4" fmla="*/ 286590 w 5820495"/>
              <a:gd name="connsiteY4" fmla="*/ 1322723 h 2302951"/>
              <a:gd name="connsiteX5" fmla="*/ 251827 w 5820495"/>
              <a:gd name="connsiteY5" fmla="*/ 87954 h 2302951"/>
              <a:gd name="connsiteX6" fmla="*/ 331088 w 5820495"/>
              <a:gd name="connsiteY6" fmla="*/ 1 h 23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5" h="2302951">
                <a:moveTo>
                  <a:pt x="5820495" y="0"/>
                </a:moveTo>
                <a:lnTo>
                  <a:pt x="5709901" y="213767"/>
                </a:lnTo>
                <a:cubicBezTo>
                  <a:pt x="5432870" y="711271"/>
                  <a:pt x="5095501" y="1152644"/>
                  <a:pt x="4932484" y="1340037"/>
                </a:cubicBezTo>
                <a:cubicBezTo>
                  <a:pt x="4535941" y="1795563"/>
                  <a:pt x="3997054" y="2167493"/>
                  <a:pt x="3361812" y="2268288"/>
                </a:cubicBezTo>
                <a:cubicBezTo>
                  <a:pt x="2395335" y="2421964"/>
                  <a:pt x="953448" y="2057186"/>
                  <a:pt x="286590" y="1322723"/>
                </a:cubicBezTo>
                <a:cubicBezTo>
                  <a:pt x="-136160" y="857206"/>
                  <a:pt x="-42091" y="443734"/>
                  <a:pt x="251827" y="87954"/>
                </a:cubicBezTo>
                <a:lnTo>
                  <a:pt x="331088" y="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2E3C79F9-E136-43AA-88A7-931391EEFE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71467" y="3328108"/>
            <a:ext cx="3172535" cy="4160130"/>
          </a:xfrm>
          <a:custGeom>
            <a:avLst/>
            <a:gdLst>
              <a:gd name="connsiteX0" fmla="*/ 2183095 w 4230047"/>
              <a:gd name="connsiteY0" fmla="*/ 18 h 3809998"/>
              <a:gd name="connsiteX1" fmla="*/ 3425027 w 4230047"/>
              <a:gd name="connsiteY1" fmla="*/ 1440808 h 3809998"/>
              <a:gd name="connsiteX2" fmla="*/ 3480109 w 4230047"/>
              <a:gd name="connsiteY2" fmla="*/ 1517586 h 3809998"/>
              <a:gd name="connsiteX3" fmla="*/ 4221130 w 4230047"/>
              <a:gd name="connsiteY3" fmla="*/ 2801399 h 3809998"/>
              <a:gd name="connsiteX4" fmla="*/ 4230047 w 4230047"/>
              <a:gd name="connsiteY4" fmla="*/ 2899961 h 3809998"/>
              <a:gd name="connsiteX5" fmla="*/ 4230047 w 4230047"/>
              <a:gd name="connsiteY5" fmla="*/ 3224568 h 3809998"/>
              <a:gd name="connsiteX6" fmla="*/ 4220577 w 4230047"/>
              <a:gd name="connsiteY6" fmla="*/ 3329167 h 3809998"/>
              <a:gd name="connsiteX7" fmla="*/ 4108028 w 4230047"/>
              <a:gd name="connsiteY7" fmla="*/ 3749750 h 3809998"/>
              <a:gd name="connsiteX8" fmla="*/ 4077743 w 4230047"/>
              <a:gd name="connsiteY8" fmla="*/ 3809998 h 3809998"/>
              <a:gd name="connsiteX9" fmla="*/ 892220 w 4230047"/>
              <a:gd name="connsiteY9" fmla="*/ 3809998 h 3809998"/>
              <a:gd name="connsiteX10" fmla="*/ 840654 w 4230047"/>
              <a:gd name="connsiteY10" fmla="*/ 3790763 h 3809998"/>
              <a:gd name="connsiteX11" fmla="*/ 5750 w 4230047"/>
              <a:gd name="connsiteY11" fmla="*/ 2913921 h 3809998"/>
              <a:gd name="connsiteX12" fmla="*/ 819614 w 4230047"/>
              <a:gd name="connsiteY12" fmla="*/ 1008105 h 3809998"/>
              <a:gd name="connsiteX13" fmla="*/ 2183095 w 4230047"/>
              <a:gd name="connsiteY13" fmla="*/ 18 h 380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30047" h="3809998">
                <a:moveTo>
                  <a:pt x="2183095" y="18"/>
                </a:moveTo>
                <a:cubicBezTo>
                  <a:pt x="2652021" y="-4644"/>
                  <a:pt x="3095337" y="947177"/>
                  <a:pt x="3425027" y="1440808"/>
                </a:cubicBezTo>
                <a:cubicBezTo>
                  <a:pt x="3436611" y="1458213"/>
                  <a:pt x="3455517" y="1484325"/>
                  <a:pt x="3480109" y="1517586"/>
                </a:cubicBezTo>
                <a:cubicBezTo>
                  <a:pt x="3749371" y="1882737"/>
                  <a:pt x="4144039" y="2208821"/>
                  <a:pt x="4221130" y="2801399"/>
                </a:cubicBezTo>
                <a:lnTo>
                  <a:pt x="4230047" y="2899961"/>
                </a:lnTo>
                <a:lnTo>
                  <a:pt x="4230047" y="3224568"/>
                </a:lnTo>
                <a:lnTo>
                  <a:pt x="4220577" y="3329167"/>
                </a:lnTo>
                <a:cubicBezTo>
                  <a:pt x="4200561" y="3491518"/>
                  <a:pt x="4161725" y="3630719"/>
                  <a:pt x="4108028" y="3749750"/>
                </a:cubicBezTo>
                <a:lnTo>
                  <a:pt x="4077743" y="3809998"/>
                </a:lnTo>
                <a:lnTo>
                  <a:pt x="892220" y="3809998"/>
                </a:lnTo>
                <a:lnTo>
                  <a:pt x="840654" y="3790763"/>
                </a:lnTo>
                <a:cubicBezTo>
                  <a:pt x="487979" y="3656637"/>
                  <a:pt x="58498" y="3454097"/>
                  <a:pt x="5750" y="2913921"/>
                </a:cubicBezTo>
                <a:cubicBezTo>
                  <a:pt x="-64577" y="2192439"/>
                  <a:pt x="527932" y="1403503"/>
                  <a:pt x="819614" y="1008105"/>
                </a:cubicBezTo>
                <a:cubicBezTo>
                  <a:pt x="1190771" y="504837"/>
                  <a:pt x="1667013" y="5308"/>
                  <a:pt x="2183095" y="1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6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nterruzione di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20">
            <a:extLst>
              <a:ext uri="{FF2B5EF4-FFF2-40B4-BE49-F238E27FC236}">
                <a16:creationId xmlns:a16="http://schemas.microsoft.com/office/drawing/2014/main" id="{368B2638-FA1E-41E2-9B2C-03BEFBE54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0" y="2477572"/>
            <a:ext cx="2857500" cy="2496079"/>
          </a:xfrm>
        </p:spPr>
        <p:txBody>
          <a:bodyPr rtlCol="0">
            <a:normAutofit/>
          </a:bodyPr>
          <a:lstStyle/>
          <a:p>
            <a:pPr algn="l" rtl="0"/>
            <a:r>
              <a:rPr lang="it-IT" sz="3300"/>
              <a:t>Fare clic per modificare lo stile del titolo dello schema</a:t>
            </a:r>
            <a:endParaRPr lang="it-IT" sz="3300" dirty="0"/>
          </a:p>
        </p:txBody>
      </p:sp>
      <p:sp>
        <p:nvSpPr>
          <p:cNvPr id="13" name="Sottotitolo 21">
            <a:extLst>
              <a:ext uri="{FF2B5EF4-FFF2-40B4-BE49-F238E27FC236}">
                <a16:creationId xmlns:a16="http://schemas.microsoft.com/office/drawing/2014/main" id="{6865B251-150D-4D65-9390-CDECD91E6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500" y="4992158"/>
            <a:ext cx="3445877" cy="1664053"/>
          </a:xfrm>
        </p:spPr>
        <p:txBody>
          <a:bodyPr rtlCol="0" anchor="b" anchorCtr="0"/>
          <a:lstStyle/>
          <a:p>
            <a:pPr algn="l"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6" name="Segnaposto immagine 15">
            <a:extLst>
              <a:ext uri="{FF2B5EF4-FFF2-40B4-BE49-F238E27FC236}">
                <a16:creationId xmlns:a16="http://schemas.microsoft.com/office/drawing/2014/main" id="{5279B96F-4DCD-41B1-80AC-F06ECD712F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2186923" cy="3440356"/>
          </a:xfrm>
          <a:custGeom>
            <a:avLst/>
            <a:gdLst>
              <a:gd name="connsiteX0" fmla="*/ 0 w 2915897"/>
              <a:gd name="connsiteY0" fmla="*/ 0 h 3150803"/>
              <a:gd name="connsiteX1" fmla="*/ 2037171 w 2915897"/>
              <a:gd name="connsiteY1" fmla="*/ 0 h 3150803"/>
              <a:gd name="connsiteX2" fmla="*/ 2234023 w 2915897"/>
              <a:gd name="connsiteY2" fmla="*/ 188447 h 3150803"/>
              <a:gd name="connsiteX3" fmla="*/ 2442937 w 2915897"/>
              <a:gd name="connsiteY3" fmla="*/ 385917 h 3150803"/>
              <a:gd name="connsiteX4" fmla="*/ 2833858 w 2915897"/>
              <a:gd name="connsiteY4" fmla="*/ 927137 h 3150803"/>
              <a:gd name="connsiteX5" fmla="*/ 2858599 w 2915897"/>
              <a:gd name="connsiteY5" fmla="*/ 1740110 h 3150803"/>
              <a:gd name="connsiteX6" fmla="*/ 2478276 w 2915897"/>
              <a:gd name="connsiteY6" fmla="*/ 2549381 h 3150803"/>
              <a:gd name="connsiteX7" fmla="*/ 692855 w 2915897"/>
              <a:gd name="connsiteY7" fmla="*/ 3125784 h 3150803"/>
              <a:gd name="connsiteX8" fmla="*/ 71916 w 2915897"/>
              <a:gd name="connsiteY8" fmla="*/ 3033613 h 3150803"/>
              <a:gd name="connsiteX9" fmla="*/ 0 w 2915897"/>
              <a:gd name="connsiteY9" fmla="*/ 3010677 h 315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8CF3283-37EB-40F7-B4D3-7321DE54F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68441" y="0"/>
            <a:ext cx="4365371" cy="2193296"/>
          </a:xfrm>
          <a:custGeom>
            <a:avLst/>
            <a:gdLst>
              <a:gd name="connsiteX0" fmla="*/ 331087 w 5820494"/>
              <a:gd name="connsiteY0" fmla="*/ 0 h 2008700"/>
              <a:gd name="connsiteX1" fmla="*/ 5820494 w 5820494"/>
              <a:gd name="connsiteY1" fmla="*/ 0 h 2008700"/>
              <a:gd name="connsiteX2" fmla="*/ 5709900 w 5820494"/>
              <a:gd name="connsiteY2" fmla="*/ 186453 h 2008700"/>
              <a:gd name="connsiteX3" fmla="*/ 4932484 w 5820494"/>
              <a:gd name="connsiteY3" fmla="*/ 1168818 h 2008700"/>
              <a:gd name="connsiteX4" fmla="*/ 3361811 w 5820494"/>
              <a:gd name="connsiteY4" fmla="*/ 1978465 h 2008700"/>
              <a:gd name="connsiteX5" fmla="*/ 286590 w 5820494"/>
              <a:gd name="connsiteY5" fmla="*/ 1153716 h 2008700"/>
              <a:gd name="connsiteX6" fmla="*/ 251826 w 5820494"/>
              <a:gd name="connsiteY6" fmla="*/ 76716 h 200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6" name="Segnaposto immagine 25">
            <a:extLst>
              <a:ext uri="{FF2B5EF4-FFF2-40B4-BE49-F238E27FC236}">
                <a16:creationId xmlns:a16="http://schemas.microsoft.com/office/drawing/2014/main" id="{3CD43413-F064-47FB-B053-5DCA096DAA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422164"/>
            <a:ext cx="3411407" cy="4066075"/>
          </a:xfrm>
          <a:custGeom>
            <a:avLst/>
            <a:gdLst>
              <a:gd name="connsiteX0" fmla="*/ 3246912 w 4548543"/>
              <a:gd name="connsiteY0" fmla="*/ 458 h 3723859"/>
              <a:gd name="connsiteX1" fmla="*/ 4150879 w 4548543"/>
              <a:gd name="connsiteY1" fmla="*/ 378073 h 3723859"/>
              <a:gd name="connsiteX2" fmla="*/ 4548482 w 4548543"/>
              <a:gd name="connsiteY2" fmla="*/ 1568643 h 3723859"/>
              <a:gd name="connsiteX3" fmla="*/ 4028886 w 4548543"/>
              <a:gd name="connsiteY3" fmla="*/ 3710287 h 3723859"/>
              <a:gd name="connsiteX4" fmla="*/ 4021678 w 4548543"/>
              <a:gd name="connsiteY4" fmla="*/ 3723859 h 3723859"/>
              <a:gd name="connsiteX5" fmla="*/ 0 w 4548543"/>
              <a:gd name="connsiteY5" fmla="*/ 3723859 h 3723859"/>
              <a:gd name="connsiteX6" fmla="*/ 0 w 4548543"/>
              <a:gd name="connsiteY6" fmla="*/ 1455242 h 3723859"/>
              <a:gd name="connsiteX7" fmla="*/ 170674 w 4548543"/>
              <a:gd name="connsiteY7" fmla="*/ 1364030 h 3723859"/>
              <a:gd name="connsiteX8" fmla="*/ 371971 w 4548543"/>
              <a:gd name="connsiteY8" fmla="*/ 1257338 h 3723859"/>
              <a:gd name="connsiteX9" fmla="*/ 2579168 w 4548543"/>
              <a:gd name="connsiteY9" fmla="*/ 156654 h 3723859"/>
              <a:gd name="connsiteX10" fmla="*/ 3246912 w 4548543"/>
              <a:gd name="connsiteY10" fmla="*/ 458 h 372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2" name="Segnaposto immagine 21">
            <a:extLst>
              <a:ext uri="{FF2B5EF4-FFF2-40B4-BE49-F238E27FC236}">
                <a16:creationId xmlns:a16="http://schemas.microsoft.com/office/drawing/2014/main" id="{51995BAA-F48C-452E-8FB3-2036819AAE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16786" y="342936"/>
            <a:ext cx="1727214" cy="6355387"/>
          </a:xfrm>
          <a:custGeom>
            <a:avLst/>
            <a:gdLst>
              <a:gd name="connsiteX0" fmla="*/ 2302952 w 2302952"/>
              <a:gd name="connsiteY0" fmla="*/ 0 h 5820494"/>
              <a:gd name="connsiteX1" fmla="*/ 2302951 w 2302952"/>
              <a:gd name="connsiteY1" fmla="*/ 5489408 h 5820494"/>
              <a:gd name="connsiteX2" fmla="*/ 2214998 w 2302952"/>
              <a:gd name="connsiteY2" fmla="*/ 5568668 h 5820494"/>
              <a:gd name="connsiteX3" fmla="*/ 980229 w 2302952"/>
              <a:gd name="connsiteY3" fmla="*/ 5533905 h 5820494"/>
              <a:gd name="connsiteX4" fmla="*/ 34664 w 2302952"/>
              <a:gd name="connsiteY4" fmla="*/ 2458684 h 5820494"/>
              <a:gd name="connsiteX5" fmla="*/ 962915 w 2302952"/>
              <a:gd name="connsiteY5" fmla="*/ 888011 h 5820494"/>
              <a:gd name="connsiteX6" fmla="*/ 2089185 w 2302952"/>
              <a:gd name="connsiteY6" fmla="*/ 110594 h 582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3667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Sequenza temporale dia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991477"/>
            <a:ext cx="7871460" cy="4751217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44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D325DA79-98D3-4B75-A104-9B8CF2E5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41" y="1892025"/>
            <a:ext cx="3947399" cy="1664053"/>
          </a:xfrm>
        </p:spPr>
        <p:txBody>
          <a:bodyPr rtlCol="0">
            <a:noAutofit/>
          </a:bodyPr>
          <a:lstStyle>
            <a:lvl1pPr>
              <a:defRPr sz="3000"/>
            </a:lvl1pPr>
          </a:lstStyle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70689288-6A1A-4457-8998-96D415487D0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63641" y="3569916"/>
            <a:ext cx="4008358" cy="3376640"/>
          </a:xfrm>
        </p:spPr>
        <p:txBody>
          <a:bodyPr rtlCol="0" anchor="ctr">
            <a:noAutofit/>
          </a:bodyPr>
          <a:lstStyle>
            <a:lvl1pPr>
              <a:defRPr sz="2100"/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lvl="0" rtl="0"/>
            <a:r>
              <a:rPr lang="it-IT"/>
              <a:t>Oggetto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B0265BFC-F12F-4129-9A10-7A6D278A9C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26932" y="1"/>
            <a:ext cx="4317068" cy="4324661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090" h="3960681">
                <a:moveTo>
                  <a:pt x="0" y="0"/>
                </a:moveTo>
                <a:lnTo>
                  <a:pt x="5756090" y="0"/>
                </a:lnTo>
                <a:lnTo>
                  <a:pt x="5756090" y="3463038"/>
                </a:lnTo>
                <a:lnTo>
                  <a:pt x="5558511" y="3561320"/>
                </a:lnTo>
                <a:cubicBezTo>
                  <a:pt x="4879339" y="3874528"/>
                  <a:pt x="4103797" y="4016776"/>
                  <a:pt x="3480391" y="3940416"/>
                </a:cubicBezTo>
                <a:cubicBezTo>
                  <a:pt x="2751968" y="3851461"/>
                  <a:pt x="2103010" y="3410677"/>
                  <a:pt x="1605774" y="2854397"/>
                </a:cubicBezTo>
                <a:cubicBezTo>
                  <a:pt x="1278696" y="2488237"/>
                  <a:pt x="377050" y="1320622"/>
                  <a:pt x="74389" y="325223"/>
                </a:cubicBezTo>
                <a:cubicBezTo>
                  <a:pt x="51690" y="250568"/>
                  <a:pt x="32361" y="176882"/>
                  <a:pt x="16895" y="104576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55CAD1C3-A879-4B95-B5C1-4D7B725EB7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71654" y="5404213"/>
            <a:ext cx="4347145" cy="2084026"/>
          </a:xfrm>
          <a:custGeom>
            <a:avLst/>
            <a:gdLst>
              <a:gd name="connsiteX0" fmla="*/ 3174283 w 5796193"/>
              <a:gd name="connsiteY0" fmla="*/ 18 h 1908627"/>
              <a:gd name="connsiteX1" fmla="*/ 5218462 w 5796193"/>
              <a:gd name="connsiteY1" fmla="*/ 1459807 h 1908627"/>
              <a:gd name="connsiteX2" fmla="*/ 5309125 w 5796193"/>
              <a:gd name="connsiteY2" fmla="*/ 1537598 h 1908627"/>
              <a:gd name="connsiteX3" fmla="*/ 5693890 w 5796193"/>
              <a:gd name="connsiteY3" fmla="*/ 1830997 h 1908627"/>
              <a:gd name="connsiteX4" fmla="*/ 5796193 w 5796193"/>
              <a:gd name="connsiteY4" fmla="*/ 1908627 h 1908627"/>
              <a:gd name="connsiteX5" fmla="*/ 0 w 5796193"/>
              <a:gd name="connsiteY5" fmla="*/ 1908627 h 1908627"/>
              <a:gd name="connsiteX6" fmla="*/ 36796 w 5796193"/>
              <a:gd name="connsiteY6" fmla="*/ 1862978 h 1908627"/>
              <a:gd name="connsiteX7" fmla="*/ 930039 w 5796193"/>
              <a:gd name="connsiteY7" fmla="*/ 1021399 h 1908627"/>
              <a:gd name="connsiteX8" fmla="*/ 3174283 w 5796193"/>
              <a:gd name="connsiteY8" fmla="*/ 18 h 19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6193" h="1908627">
                <a:moveTo>
                  <a:pt x="3174283" y="18"/>
                </a:moveTo>
                <a:cubicBezTo>
                  <a:pt x="3946119" y="-4705"/>
                  <a:pt x="4675803" y="959667"/>
                  <a:pt x="5218462" y="1459807"/>
                </a:cubicBezTo>
                <a:cubicBezTo>
                  <a:pt x="5237529" y="1477442"/>
                  <a:pt x="5268648" y="1503898"/>
                  <a:pt x="5309125" y="1537598"/>
                </a:cubicBezTo>
                <a:cubicBezTo>
                  <a:pt x="5427311" y="1636255"/>
                  <a:pt x="5560174" y="1732098"/>
                  <a:pt x="5693890" y="1830997"/>
                </a:cubicBezTo>
                <a:lnTo>
                  <a:pt x="5796193" y="1908627"/>
                </a:lnTo>
                <a:lnTo>
                  <a:pt x="0" y="1908627"/>
                </a:lnTo>
                <a:lnTo>
                  <a:pt x="36796" y="1862978"/>
                </a:lnTo>
                <a:cubicBezTo>
                  <a:pt x="326152" y="1521692"/>
                  <a:pt x="689989" y="1221705"/>
                  <a:pt x="930039" y="1021399"/>
                </a:cubicBezTo>
                <a:cubicBezTo>
                  <a:pt x="1540951" y="511494"/>
                  <a:pt x="2324829" y="5378"/>
                  <a:pt x="3174283" y="1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 anchor="b">
            <a:noAutofit/>
          </a:bodyPr>
          <a:lstStyle>
            <a:lvl1pPr algn="ctr"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89AC3B5B-97EB-4572-B908-B1658101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05539" y="-24194"/>
            <a:ext cx="4138462" cy="5016351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  <a:gd name="connsiteX0" fmla="*/ 5739463 w 5739463"/>
              <a:gd name="connsiteY0" fmla="*/ 0 h 3960681"/>
              <a:gd name="connsiteX1" fmla="*/ 5739463 w 5739463"/>
              <a:gd name="connsiteY1" fmla="*/ 3463038 h 3960681"/>
              <a:gd name="connsiteX2" fmla="*/ 5541884 w 5739463"/>
              <a:gd name="connsiteY2" fmla="*/ 3561320 h 3960681"/>
              <a:gd name="connsiteX3" fmla="*/ 3463764 w 5739463"/>
              <a:gd name="connsiteY3" fmla="*/ 3940416 h 3960681"/>
              <a:gd name="connsiteX4" fmla="*/ 1589147 w 5739463"/>
              <a:gd name="connsiteY4" fmla="*/ 2854397 h 3960681"/>
              <a:gd name="connsiteX5" fmla="*/ 57762 w 5739463"/>
              <a:gd name="connsiteY5" fmla="*/ 325223 h 3960681"/>
              <a:gd name="connsiteX6" fmla="*/ 268 w 5739463"/>
              <a:gd name="connsiteY6" fmla="*/ 104576 h 3960681"/>
              <a:gd name="connsiteX7" fmla="*/ 79475 w 5739463"/>
              <a:gd name="connsiteY7" fmla="*/ 79214 h 3960681"/>
              <a:gd name="connsiteX0" fmla="*/ 5739195 w 5739195"/>
              <a:gd name="connsiteY0" fmla="*/ 0 h 3960681"/>
              <a:gd name="connsiteX1" fmla="*/ 5739195 w 5739195"/>
              <a:gd name="connsiteY1" fmla="*/ 3463038 h 3960681"/>
              <a:gd name="connsiteX2" fmla="*/ 5541616 w 5739195"/>
              <a:gd name="connsiteY2" fmla="*/ 3561320 h 3960681"/>
              <a:gd name="connsiteX3" fmla="*/ 3463496 w 5739195"/>
              <a:gd name="connsiteY3" fmla="*/ 3940416 h 3960681"/>
              <a:gd name="connsiteX4" fmla="*/ 1588879 w 5739195"/>
              <a:gd name="connsiteY4" fmla="*/ 2854397 h 3960681"/>
              <a:gd name="connsiteX5" fmla="*/ 57494 w 5739195"/>
              <a:gd name="connsiteY5" fmla="*/ 325223 h 3960681"/>
              <a:gd name="connsiteX6" fmla="*/ 0 w 5739195"/>
              <a:gd name="connsiteY6" fmla="*/ 104576 h 3960681"/>
              <a:gd name="connsiteX0" fmla="*/ 5739195 w 5739195"/>
              <a:gd name="connsiteY0" fmla="*/ 3358462 h 3856105"/>
              <a:gd name="connsiteX1" fmla="*/ 5541616 w 5739195"/>
              <a:gd name="connsiteY1" fmla="*/ 3456744 h 3856105"/>
              <a:gd name="connsiteX2" fmla="*/ 3463496 w 5739195"/>
              <a:gd name="connsiteY2" fmla="*/ 3835840 h 3856105"/>
              <a:gd name="connsiteX3" fmla="*/ 1588879 w 5739195"/>
              <a:gd name="connsiteY3" fmla="*/ 2749821 h 3856105"/>
              <a:gd name="connsiteX4" fmla="*/ 57494 w 5739195"/>
              <a:gd name="connsiteY4" fmla="*/ 220647 h 3856105"/>
              <a:gd name="connsiteX5" fmla="*/ 0 w 5739195"/>
              <a:gd name="connsiteY5" fmla="*/ 0 h 3856105"/>
              <a:gd name="connsiteX0" fmla="*/ 5799259 w 5799259"/>
              <a:gd name="connsiteY0" fmla="*/ 3482233 h 3979876"/>
              <a:gd name="connsiteX1" fmla="*/ 5601680 w 5799259"/>
              <a:gd name="connsiteY1" fmla="*/ 3580515 h 3979876"/>
              <a:gd name="connsiteX2" fmla="*/ 3523560 w 5799259"/>
              <a:gd name="connsiteY2" fmla="*/ 3959611 h 3979876"/>
              <a:gd name="connsiteX3" fmla="*/ 1648943 w 5799259"/>
              <a:gd name="connsiteY3" fmla="*/ 2873592 h 3979876"/>
              <a:gd name="connsiteX4" fmla="*/ 117558 w 5799259"/>
              <a:gd name="connsiteY4" fmla="*/ 344418 h 3979876"/>
              <a:gd name="connsiteX5" fmla="*/ 0 w 5799259"/>
              <a:gd name="connsiteY5" fmla="*/ 0 h 397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9259" h="3979876">
                <a:moveTo>
                  <a:pt x="5799259" y="3482233"/>
                </a:moveTo>
                <a:lnTo>
                  <a:pt x="5601680" y="3580515"/>
                </a:lnTo>
                <a:cubicBezTo>
                  <a:pt x="4922508" y="3893723"/>
                  <a:pt x="4146966" y="4035971"/>
                  <a:pt x="3523560" y="3959611"/>
                </a:cubicBezTo>
                <a:cubicBezTo>
                  <a:pt x="2795137" y="3870656"/>
                  <a:pt x="2146179" y="3429872"/>
                  <a:pt x="1648943" y="2873592"/>
                </a:cubicBezTo>
                <a:cubicBezTo>
                  <a:pt x="1321865" y="2507432"/>
                  <a:pt x="420219" y="1339817"/>
                  <a:pt x="117558" y="344418"/>
                </a:cubicBezTo>
                <a:cubicBezTo>
                  <a:pt x="94859" y="269763"/>
                  <a:pt x="15466" y="72306"/>
                  <a:pt x="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585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olo 1">
            <a:extLst>
              <a:ext uri="{FF2B5EF4-FFF2-40B4-BE49-F238E27FC236}">
                <a16:creationId xmlns:a16="http://schemas.microsoft.com/office/drawing/2014/main" id="{1555E13C-150D-496C-9F53-468F2C94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15" y="836318"/>
            <a:ext cx="7500366" cy="1468897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9E9106F4-7E32-4FF6-96C2-AEDF5C52F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8234" y="2276847"/>
            <a:ext cx="1724353" cy="2764341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8E474408-DB73-4EA7-AD23-90BEF0E42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0688" y="2440299"/>
            <a:ext cx="1578589" cy="2436195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D6083F6A-399B-48F1-8504-4E2E5DF89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2644092" y="2453118"/>
            <a:ext cx="1652575" cy="232498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sz="1350" dirty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3AFF428B-F281-4A21-BB33-FC14F2D9C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2531617" y="2269508"/>
            <a:ext cx="1877524" cy="269220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sz="1350" dirty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C9A835EC-64A4-410D-8455-F71FCBF23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4572024" y="2285916"/>
            <a:ext cx="1779050" cy="2815659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AF3EA8FF-EF64-46BE-85C1-CD234175F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4647659" y="2452401"/>
            <a:ext cx="1628662" cy="2481422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ED4A1BDD-165B-40C1-80E7-4E2915961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615929" y="2440137"/>
            <a:ext cx="1673486" cy="243776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sz="1350" dirty="0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FD9D8042-BB75-44E9-8789-7F3FDEF8C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502032" y="2247621"/>
            <a:ext cx="1901281" cy="282279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sz="1350" dirty="0"/>
          </a:p>
        </p:txBody>
      </p:sp>
      <p:sp>
        <p:nvSpPr>
          <p:cNvPr id="14" name="Segnaposto immagine 24">
            <a:extLst>
              <a:ext uri="{FF2B5EF4-FFF2-40B4-BE49-F238E27FC236}">
                <a16:creationId xmlns:a16="http://schemas.microsoft.com/office/drawing/2014/main" id="{FD87B2A7-C62E-4B54-BF5F-9A4F8FD28A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478" y="2607453"/>
            <a:ext cx="1381006" cy="2131271"/>
          </a:xfrm>
          <a:custGeom>
            <a:avLst/>
            <a:gdLst>
              <a:gd name="connsiteX0" fmla="*/ 943962 w 1841341"/>
              <a:gd name="connsiteY0" fmla="*/ 1198 h 1951895"/>
              <a:gd name="connsiteX1" fmla="*/ 1149516 w 1841341"/>
              <a:gd name="connsiteY1" fmla="*/ 25582 h 1951895"/>
              <a:gd name="connsiteX2" fmla="*/ 1419855 w 1841341"/>
              <a:gd name="connsiteY2" fmla="*/ 180925 h 1951895"/>
              <a:gd name="connsiteX3" fmla="*/ 1633609 w 1841341"/>
              <a:gd name="connsiteY3" fmla="*/ 527878 h 1951895"/>
              <a:gd name="connsiteX4" fmla="*/ 1672914 w 1841341"/>
              <a:gd name="connsiteY4" fmla="*/ 602680 h 1951895"/>
              <a:gd name="connsiteX5" fmla="*/ 1832115 w 1841341"/>
              <a:gd name="connsiteY5" fmla="*/ 1185791 h 1951895"/>
              <a:gd name="connsiteX6" fmla="*/ 1278832 w 1841341"/>
              <a:gd name="connsiteY6" fmla="*/ 1806981 h 1951895"/>
              <a:gd name="connsiteX7" fmla="*/ 1156963 w 1841341"/>
              <a:gd name="connsiteY7" fmla="*/ 1861067 h 1951895"/>
              <a:gd name="connsiteX8" fmla="*/ 789390 w 1841341"/>
              <a:gd name="connsiteY8" fmla="*/ 1944198 h 1951895"/>
              <a:gd name="connsiteX9" fmla="*/ 440403 w 1841341"/>
              <a:gd name="connsiteY9" fmla="*/ 1783988 h 1951895"/>
              <a:gd name="connsiteX10" fmla="*/ 172515 w 1841341"/>
              <a:gd name="connsiteY10" fmla="*/ 1475925 h 1951895"/>
              <a:gd name="connsiteX11" fmla="*/ 21688 w 1841341"/>
              <a:gd name="connsiteY11" fmla="*/ 1076077 h 1951895"/>
              <a:gd name="connsiteX12" fmla="*/ 17942 w 1841341"/>
              <a:gd name="connsiteY12" fmla="*/ 657967 h 1951895"/>
              <a:gd name="connsiteX13" fmla="*/ 156475 w 1841341"/>
              <a:gd name="connsiteY13" fmla="*/ 327024 h 1951895"/>
              <a:gd name="connsiteX14" fmla="*/ 402707 w 1841341"/>
              <a:gd name="connsiteY14" fmla="*/ 113619 h 1951895"/>
              <a:gd name="connsiteX15" fmla="*/ 943962 w 1841341"/>
              <a:gd name="connsiteY15" fmla="*/ 1198 h 195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1341" h="1951895">
                <a:moveTo>
                  <a:pt x="943962" y="1198"/>
                </a:moveTo>
                <a:cubicBezTo>
                  <a:pt x="1011149" y="4081"/>
                  <a:pt x="1079921" y="12180"/>
                  <a:pt x="1149516" y="25582"/>
                </a:cubicBezTo>
                <a:cubicBezTo>
                  <a:pt x="1260583" y="46971"/>
                  <a:pt x="1343948" y="94895"/>
                  <a:pt x="1419855" y="180925"/>
                </a:cubicBezTo>
                <a:cubicBezTo>
                  <a:pt x="1499259" y="270915"/>
                  <a:pt x="1564524" y="395723"/>
                  <a:pt x="1633609" y="527878"/>
                </a:cubicBezTo>
                <a:cubicBezTo>
                  <a:pt x="1646334" y="552257"/>
                  <a:pt x="1659519" y="577450"/>
                  <a:pt x="1672914" y="602680"/>
                </a:cubicBezTo>
                <a:cubicBezTo>
                  <a:pt x="1792788" y="828529"/>
                  <a:pt x="1868654" y="991130"/>
                  <a:pt x="1832115" y="1185791"/>
                </a:cubicBezTo>
                <a:cubicBezTo>
                  <a:pt x="1776443" y="1482394"/>
                  <a:pt x="1610980" y="1668181"/>
                  <a:pt x="1278832" y="1806981"/>
                </a:cubicBezTo>
                <a:cubicBezTo>
                  <a:pt x="1235359" y="1825142"/>
                  <a:pt x="1195494" y="1843403"/>
                  <a:pt x="1156963" y="1861067"/>
                </a:cubicBezTo>
                <a:cubicBezTo>
                  <a:pt x="997211" y="1934265"/>
                  <a:pt x="914877" y="1968364"/>
                  <a:pt x="789390" y="1944198"/>
                </a:cubicBezTo>
                <a:cubicBezTo>
                  <a:pt x="664790" y="1920202"/>
                  <a:pt x="547378" y="1866278"/>
                  <a:pt x="440403" y="1783988"/>
                </a:cubicBezTo>
                <a:cubicBezTo>
                  <a:pt x="335760" y="1703473"/>
                  <a:pt x="245599" y="1599808"/>
                  <a:pt x="172515" y="1475925"/>
                </a:cubicBezTo>
                <a:cubicBezTo>
                  <a:pt x="100651" y="1354155"/>
                  <a:pt x="48481" y="1215915"/>
                  <a:pt x="21688" y="1076077"/>
                </a:cubicBezTo>
                <a:cubicBezTo>
                  <a:pt x="-5923" y="932454"/>
                  <a:pt x="-7167" y="791734"/>
                  <a:pt x="17942" y="657967"/>
                </a:cubicBezTo>
                <a:cubicBezTo>
                  <a:pt x="41621" y="531815"/>
                  <a:pt x="88250" y="420494"/>
                  <a:pt x="156475" y="327024"/>
                </a:cubicBezTo>
                <a:cubicBezTo>
                  <a:pt x="220451" y="239434"/>
                  <a:pt x="303307" y="167639"/>
                  <a:pt x="402707" y="113619"/>
                </a:cubicBezTo>
                <a:cubicBezTo>
                  <a:pt x="555118" y="30826"/>
                  <a:pt x="742403" y="-7453"/>
                  <a:pt x="943962" y="1198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8" name="Segnaposto testo 14">
            <a:extLst>
              <a:ext uri="{FF2B5EF4-FFF2-40B4-BE49-F238E27FC236}">
                <a16:creationId xmlns:a16="http://schemas.microsoft.com/office/drawing/2014/main" id="{A44E03C4-C446-4889-8A6A-D464581B76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8553" y="5170475"/>
            <a:ext cx="1724352" cy="609043"/>
          </a:xfrm>
        </p:spPr>
        <p:txBody>
          <a:bodyPr rtlCol="0"/>
          <a:lstStyle>
            <a:lvl1pPr marL="0" algn="ctr">
              <a:lnSpc>
                <a:spcPts val="1350"/>
              </a:lnSpc>
              <a:spcBef>
                <a:spcPts val="0"/>
              </a:spcBef>
              <a:buNone/>
              <a:defRPr sz="1350" b="1"/>
            </a:lvl1pPr>
          </a:lstStyle>
          <a:p>
            <a:pPr lvl="0" rtl="0"/>
            <a:r>
              <a:rPr lang="it-IT"/>
              <a:t>Nome </a:t>
            </a:r>
          </a:p>
        </p:txBody>
      </p:sp>
      <p:sp>
        <p:nvSpPr>
          <p:cNvPr id="22" name="Segnaposto testo 14">
            <a:extLst>
              <a:ext uri="{FF2B5EF4-FFF2-40B4-BE49-F238E27FC236}">
                <a16:creationId xmlns:a16="http://schemas.microsoft.com/office/drawing/2014/main" id="{898BDCCC-2240-4BF9-BECF-3E5D269BAC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8553" y="5800317"/>
            <a:ext cx="1724352" cy="658289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05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15" name="Segnaposto immagine 28">
            <a:extLst>
              <a:ext uri="{FF2B5EF4-FFF2-40B4-BE49-F238E27FC236}">
                <a16:creationId xmlns:a16="http://schemas.microsoft.com/office/drawing/2014/main" id="{68937F96-27E1-49C1-8CF4-44DDAD9DAB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55353" y="2592698"/>
            <a:ext cx="1445731" cy="2033977"/>
          </a:xfrm>
          <a:custGeom>
            <a:avLst/>
            <a:gdLst>
              <a:gd name="connsiteX0" fmla="*/ 930108 w 1927641"/>
              <a:gd name="connsiteY0" fmla="*/ 0 h 1862790"/>
              <a:gd name="connsiteX1" fmla="*/ 1465794 w 1927641"/>
              <a:gd name="connsiteY1" fmla="*/ 261567 h 1862790"/>
              <a:gd name="connsiteX2" fmla="*/ 1530987 w 1927641"/>
              <a:gd name="connsiteY2" fmla="*/ 313506 h 1862790"/>
              <a:gd name="connsiteX3" fmla="*/ 1827495 w 1927641"/>
              <a:gd name="connsiteY3" fmla="*/ 585028 h 1862790"/>
              <a:gd name="connsiteX4" fmla="*/ 1927641 w 1927641"/>
              <a:gd name="connsiteY4" fmla="*/ 876627 h 1862790"/>
              <a:gd name="connsiteX5" fmla="*/ 1702819 w 1927641"/>
              <a:gd name="connsiteY5" fmla="*/ 1587653 h 1862790"/>
              <a:gd name="connsiteX6" fmla="*/ 1449910 w 1927641"/>
              <a:gd name="connsiteY6" fmla="*/ 1788391 h 1862790"/>
              <a:gd name="connsiteX7" fmla="*/ 1103141 w 1927641"/>
              <a:gd name="connsiteY7" fmla="*/ 1862790 h 1862790"/>
              <a:gd name="connsiteX8" fmla="*/ 698418 w 1927641"/>
              <a:gd name="connsiteY8" fmla="*/ 1782734 h 1862790"/>
              <a:gd name="connsiteX9" fmla="*/ 338868 w 1927641"/>
              <a:gd name="connsiteY9" fmla="*/ 1562811 h 1862790"/>
              <a:gd name="connsiteX10" fmla="*/ 90178 w 1927641"/>
              <a:gd name="connsiteY10" fmla="*/ 1245689 h 1862790"/>
              <a:gd name="connsiteX11" fmla="*/ 0 w 1927641"/>
              <a:gd name="connsiteY11" fmla="*/ 876627 h 1862790"/>
              <a:gd name="connsiteX12" fmla="*/ 149248 w 1927641"/>
              <a:gd name="connsiteY12" fmla="*/ 533940 h 1862790"/>
              <a:gd name="connsiteX13" fmla="*/ 224450 w 1927641"/>
              <a:gd name="connsiteY13" fmla="*/ 425169 h 1862790"/>
              <a:gd name="connsiteX14" fmla="*/ 930108 w 1927641"/>
              <a:gd name="connsiteY14" fmla="*/ 0 h 186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7641" h="1862790">
                <a:moveTo>
                  <a:pt x="930108" y="0"/>
                </a:moveTo>
                <a:cubicBezTo>
                  <a:pt x="1125684" y="0"/>
                  <a:pt x="1269183" y="103581"/>
                  <a:pt x="1465794" y="261567"/>
                </a:cubicBezTo>
                <a:cubicBezTo>
                  <a:pt x="1487758" y="279220"/>
                  <a:pt x="1509724" y="296661"/>
                  <a:pt x="1530987" y="313506"/>
                </a:cubicBezTo>
                <a:cubicBezTo>
                  <a:pt x="1646231" y="404920"/>
                  <a:pt x="1755063" y="491273"/>
                  <a:pt x="1827495" y="585028"/>
                </a:cubicBezTo>
                <a:cubicBezTo>
                  <a:pt x="1896741" y="674655"/>
                  <a:pt x="1927641" y="764581"/>
                  <a:pt x="1927641" y="876627"/>
                </a:cubicBezTo>
                <a:cubicBezTo>
                  <a:pt x="1927641" y="1157465"/>
                  <a:pt x="1847806" y="1409971"/>
                  <a:pt x="1702819" y="1587653"/>
                </a:cubicBezTo>
                <a:cubicBezTo>
                  <a:pt x="1631877" y="1674559"/>
                  <a:pt x="1546788" y="1742110"/>
                  <a:pt x="1449910" y="1788391"/>
                </a:cubicBezTo>
                <a:cubicBezTo>
                  <a:pt x="1346536" y="1837735"/>
                  <a:pt x="1229885" y="1862790"/>
                  <a:pt x="1103141" y="1862790"/>
                </a:cubicBezTo>
                <a:cubicBezTo>
                  <a:pt x="968744" y="1862790"/>
                  <a:pt x="832527" y="1835863"/>
                  <a:pt x="698418" y="1782734"/>
                </a:cubicBezTo>
                <a:cubicBezTo>
                  <a:pt x="567827" y="1731092"/>
                  <a:pt x="443523" y="1655034"/>
                  <a:pt x="338868" y="1562811"/>
                </a:cubicBezTo>
                <a:cubicBezTo>
                  <a:pt x="232393" y="1469013"/>
                  <a:pt x="148710" y="1362286"/>
                  <a:pt x="90178" y="1245689"/>
                </a:cubicBezTo>
                <a:cubicBezTo>
                  <a:pt x="30362" y="1126497"/>
                  <a:pt x="0" y="1002327"/>
                  <a:pt x="0" y="876627"/>
                </a:cubicBezTo>
                <a:cubicBezTo>
                  <a:pt x="0" y="750033"/>
                  <a:pt x="48440" y="676102"/>
                  <a:pt x="149248" y="533940"/>
                </a:cubicBezTo>
                <a:cubicBezTo>
                  <a:pt x="173571" y="499653"/>
                  <a:pt x="198722" y="464177"/>
                  <a:pt x="224450" y="425169"/>
                </a:cubicBezTo>
                <a:cubicBezTo>
                  <a:pt x="421062" y="127147"/>
                  <a:pt x="632109" y="0"/>
                  <a:pt x="93010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9" name="Segnaposto testo 14">
            <a:extLst>
              <a:ext uri="{FF2B5EF4-FFF2-40B4-BE49-F238E27FC236}">
                <a16:creationId xmlns:a16="http://schemas.microsoft.com/office/drawing/2014/main" id="{8B4F62E2-011C-4BC3-B545-42D8C5D1C0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58964" y="5170475"/>
            <a:ext cx="1724352" cy="609043"/>
          </a:xfrm>
        </p:spPr>
        <p:txBody>
          <a:bodyPr rtlCol="0"/>
          <a:lstStyle>
            <a:lvl1pPr marL="0" algn="ctr">
              <a:lnSpc>
                <a:spcPts val="1350"/>
              </a:lnSpc>
              <a:spcBef>
                <a:spcPts val="0"/>
              </a:spcBef>
              <a:buNone/>
              <a:defRPr sz="135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23" name="Segnaposto testo 14">
            <a:extLst>
              <a:ext uri="{FF2B5EF4-FFF2-40B4-BE49-F238E27FC236}">
                <a16:creationId xmlns:a16="http://schemas.microsoft.com/office/drawing/2014/main" id="{58265EB5-C710-46C7-8816-3B113860B8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58964" y="5800317"/>
            <a:ext cx="1724352" cy="658289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05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16" name="Segnaposto immagine 31">
            <a:extLst>
              <a:ext uri="{FF2B5EF4-FFF2-40B4-BE49-F238E27FC236}">
                <a16:creationId xmlns:a16="http://schemas.microsoft.com/office/drawing/2014/main" id="{7B8FE200-2B7E-4E89-90F3-E9F9EC7500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49144" y="2592699"/>
            <a:ext cx="1424810" cy="2170837"/>
          </a:xfrm>
          <a:custGeom>
            <a:avLst/>
            <a:gdLst>
              <a:gd name="connsiteX0" fmla="*/ 925844 w 1899747"/>
              <a:gd name="connsiteY0" fmla="*/ 1220 h 1988131"/>
              <a:gd name="connsiteX1" fmla="*/ 1484268 w 1899747"/>
              <a:gd name="connsiteY1" fmla="*/ 115729 h 1988131"/>
              <a:gd name="connsiteX2" fmla="*/ 1738310 w 1899747"/>
              <a:gd name="connsiteY2" fmla="*/ 333096 h 1988131"/>
              <a:gd name="connsiteX3" fmla="*/ 1881237 w 1899747"/>
              <a:gd name="connsiteY3" fmla="*/ 670182 h 1988131"/>
              <a:gd name="connsiteX4" fmla="*/ 1877373 w 1899747"/>
              <a:gd name="connsiteY4" fmla="*/ 1096054 h 1988131"/>
              <a:gd name="connsiteX5" fmla="*/ 1721762 w 1899747"/>
              <a:gd name="connsiteY5" fmla="*/ 1503326 h 1988131"/>
              <a:gd name="connsiteX6" fmla="*/ 1445376 w 1899747"/>
              <a:gd name="connsiteY6" fmla="*/ 1817108 h 1988131"/>
              <a:gd name="connsiteX7" fmla="*/ 1085319 w 1899747"/>
              <a:gd name="connsiteY7" fmla="*/ 1980291 h 1988131"/>
              <a:gd name="connsiteX8" fmla="*/ 706086 w 1899747"/>
              <a:gd name="connsiteY8" fmla="*/ 1895617 h 1988131"/>
              <a:gd name="connsiteX9" fmla="*/ 580352 w 1899747"/>
              <a:gd name="connsiteY9" fmla="*/ 1840527 h 1988131"/>
              <a:gd name="connsiteX10" fmla="*/ 9519 w 1899747"/>
              <a:gd name="connsiteY10" fmla="*/ 1207805 h 1988131"/>
              <a:gd name="connsiteX11" fmla="*/ 173770 w 1899747"/>
              <a:gd name="connsiteY11" fmla="*/ 613870 h 1988131"/>
              <a:gd name="connsiteX12" fmla="*/ 214321 w 1899747"/>
              <a:gd name="connsiteY12" fmla="*/ 537679 h 1988131"/>
              <a:gd name="connsiteX13" fmla="*/ 434855 w 1899747"/>
              <a:gd name="connsiteY13" fmla="*/ 184284 h 1988131"/>
              <a:gd name="connsiteX14" fmla="*/ 713770 w 1899747"/>
              <a:gd name="connsiteY14" fmla="*/ 26058 h 1988131"/>
              <a:gd name="connsiteX15" fmla="*/ 925844 w 1899747"/>
              <a:gd name="connsiteY15" fmla="*/ 1220 h 19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9747" h="1988131">
                <a:moveTo>
                  <a:pt x="925844" y="1220"/>
                </a:moveTo>
                <a:cubicBezTo>
                  <a:pt x="1133796" y="-7591"/>
                  <a:pt x="1327023" y="31400"/>
                  <a:pt x="1484268" y="115729"/>
                </a:cubicBezTo>
                <a:cubicBezTo>
                  <a:pt x="1586821" y="170751"/>
                  <a:pt x="1672305" y="243880"/>
                  <a:pt x="1738310" y="333096"/>
                </a:cubicBezTo>
                <a:cubicBezTo>
                  <a:pt x="1808699" y="428301"/>
                  <a:pt x="1856807" y="541689"/>
                  <a:pt x="1881237" y="670182"/>
                </a:cubicBezTo>
                <a:cubicBezTo>
                  <a:pt x="1907142" y="806433"/>
                  <a:pt x="1905859" y="949765"/>
                  <a:pt x="1877373" y="1096054"/>
                </a:cubicBezTo>
                <a:cubicBezTo>
                  <a:pt x="1849730" y="1238488"/>
                  <a:pt x="1795905" y="1379295"/>
                  <a:pt x="1721762" y="1503326"/>
                </a:cubicBezTo>
                <a:cubicBezTo>
                  <a:pt x="1646358" y="1629508"/>
                  <a:pt x="1553338" y="1735098"/>
                  <a:pt x="1445376" y="1817108"/>
                </a:cubicBezTo>
                <a:cubicBezTo>
                  <a:pt x="1335008" y="1900925"/>
                  <a:pt x="1213872" y="1955850"/>
                  <a:pt x="1085319" y="1980291"/>
                </a:cubicBezTo>
                <a:cubicBezTo>
                  <a:pt x="955852" y="2004906"/>
                  <a:pt x="870906" y="1970174"/>
                  <a:pt x="706086" y="1895617"/>
                </a:cubicBezTo>
                <a:cubicBezTo>
                  <a:pt x="666333" y="1877626"/>
                  <a:pt x="625204" y="1859026"/>
                  <a:pt x="580352" y="1840527"/>
                </a:cubicBezTo>
                <a:cubicBezTo>
                  <a:pt x="237669" y="1699150"/>
                  <a:pt x="66957" y="1509914"/>
                  <a:pt x="9519" y="1207805"/>
                </a:cubicBezTo>
                <a:cubicBezTo>
                  <a:pt x="-28179" y="1009531"/>
                  <a:pt x="50093" y="843911"/>
                  <a:pt x="173770" y="613870"/>
                </a:cubicBezTo>
                <a:cubicBezTo>
                  <a:pt x="187589" y="588170"/>
                  <a:pt x="201192" y="562511"/>
                  <a:pt x="214321" y="537679"/>
                </a:cubicBezTo>
                <a:cubicBezTo>
                  <a:pt x="285598" y="403070"/>
                  <a:pt x="352934" y="275945"/>
                  <a:pt x="434855" y="184284"/>
                </a:cubicBezTo>
                <a:cubicBezTo>
                  <a:pt x="513170" y="96656"/>
                  <a:pt x="599180" y="47844"/>
                  <a:pt x="713770" y="26058"/>
                </a:cubicBezTo>
                <a:cubicBezTo>
                  <a:pt x="785572" y="12407"/>
                  <a:pt x="856526" y="4158"/>
                  <a:pt x="925844" y="122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0" name="Segnaposto testo 14">
            <a:extLst>
              <a:ext uri="{FF2B5EF4-FFF2-40B4-BE49-F238E27FC236}">
                <a16:creationId xmlns:a16="http://schemas.microsoft.com/office/drawing/2014/main" id="{01A1C005-8783-4E18-B3C6-599A2CBC7E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21919" y="5170475"/>
            <a:ext cx="1724352" cy="609043"/>
          </a:xfrm>
        </p:spPr>
        <p:txBody>
          <a:bodyPr rtlCol="0"/>
          <a:lstStyle>
            <a:lvl1pPr marL="0" algn="ctr">
              <a:lnSpc>
                <a:spcPts val="1350"/>
              </a:lnSpc>
              <a:spcBef>
                <a:spcPts val="0"/>
              </a:spcBef>
              <a:buNone/>
              <a:defRPr sz="135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24" name="Segnaposto testo 14">
            <a:extLst>
              <a:ext uri="{FF2B5EF4-FFF2-40B4-BE49-F238E27FC236}">
                <a16:creationId xmlns:a16="http://schemas.microsoft.com/office/drawing/2014/main" id="{BE9A3D5B-EC8F-4A64-BB06-F697506D31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21919" y="5800317"/>
            <a:ext cx="1724352" cy="658289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05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17" name="Segnaposto immagine 34">
            <a:extLst>
              <a:ext uri="{FF2B5EF4-FFF2-40B4-BE49-F238E27FC236}">
                <a16:creationId xmlns:a16="http://schemas.microsoft.com/office/drawing/2014/main" id="{8201F6F8-BF7C-4F3A-8B60-C8D2624630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0659" y="2592076"/>
            <a:ext cx="1464025" cy="2132640"/>
          </a:xfrm>
          <a:custGeom>
            <a:avLst/>
            <a:gdLst>
              <a:gd name="connsiteX0" fmla="*/ 834934 w 1952033"/>
              <a:gd name="connsiteY0" fmla="*/ 0 h 1953149"/>
              <a:gd name="connsiteX1" fmla="*/ 1244777 w 1952033"/>
              <a:gd name="connsiteY1" fmla="*/ 83940 h 1953149"/>
              <a:gd name="connsiteX2" fmla="*/ 1608877 w 1952033"/>
              <a:gd name="connsiteY2" fmla="*/ 314531 h 1953149"/>
              <a:gd name="connsiteX3" fmla="*/ 1860714 w 1952033"/>
              <a:gd name="connsiteY3" fmla="*/ 647036 h 1953149"/>
              <a:gd name="connsiteX4" fmla="*/ 1952033 w 1952033"/>
              <a:gd name="connsiteY4" fmla="*/ 1033999 h 1953149"/>
              <a:gd name="connsiteX5" fmla="*/ 1800896 w 1952033"/>
              <a:gd name="connsiteY5" fmla="*/ 1393310 h 1953149"/>
              <a:gd name="connsiteX6" fmla="*/ 1724743 w 1952033"/>
              <a:gd name="connsiteY6" fmla="*/ 1507357 h 1953149"/>
              <a:gd name="connsiteX7" fmla="*/ 1010156 w 1952033"/>
              <a:gd name="connsiteY7" fmla="*/ 1953149 h 1953149"/>
              <a:gd name="connsiteX8" fmla="*/ 467692 w 1952033"/>
              <a:gd name="connsiteY8" fmla="*/ 1678894 h 1953149"/>
              <a:gd name="connsiteX9" fmla="*/ 401674 w 1952033"/>
              <a:gd name="connsiteY9" fmla="*/ 1624436 h 1953149"/>
              <a:gd name="connsiteX10" fmla="*/ 101413 w 1952033"/>
              <a:gd name="connsiteY10" fmla="*/ 1339743 h 1953149"/>
              <a:gd name="connsiteX11" fmla="*/ 0 w 1952033"/>
              <a:gd name="connsiteY11" fmla="*/ 1033999 h 1953149"/>
              <a:gd name="connsiteX12" fmla="*/ 227668 w 1952033"/>
              <a:gd name="connsiteY12" fmla="*/ 288483 h 1953149"/>
              <a:gd name="connsiteX13" fmla="*/ 483777 w 1952033"/>
              <a:gd name="connsiteY13" fmla="*/ 78009 h 1953149"/>
              <a:gd name="connsiteX14" fmla="*/ 834934 w 1952033"/>
              <a:gd name="connsiteY14" fmla="*/ 0 h 195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2033" h="1953149">
                <a:moveTo>
                  <a:pt x="834934" y="0"/>
                </a:moveTo>
                <a:cubicBezTo>
                  <a:pt x="971031" y="0"/>
                  <a:pt x="1108972" y="28233"/>
                  <a:pt x="1244777" y="83940"/>
                </a:cubicBezTo>
                <a:cubicBezTo>
                  <a:pt x="1377021" y="138088"/>
                  <a:pt x="1502898" y="217834"/>
                  <a:pt x="1608877" y="314531"/>
                </a:cubicBezTo>
                <a:cubicBezTo>
                  <a:pt x="1716700" y="412878"/>
                  <a:pt x="1801441" y="524782"/>
                  <a:pt x="1860714" y="647036"/>
                </a:cubicBezTo>
                <a:cubicBezTo>
                  <a:pt x="1921287" y="772009"/>
                  <a:pt x="1952033" y="902202"/>
                  <a:pt x="1952033" y="1033999"/>
                </a:cubicBezTo>
                <a:cubicBezTo>
                  <a:pt x="1952033" y="1166735"/>
                  <a:pt x="1902980" y="1244252"/>
                  <a:pt x="1800896" y="1393310"/>
                </a:cubicBezTo>
                <a:cubicBezTo>
                  <a:pt x="1776266" y="1429260"/>
                  <a:pt x="1750797" y="1466457"/>
                  <a:pt x="1724743" y="1507357"/>
                </a:cubicBezTo>
                <a:cubicBezTo>
                  <a:pt x="1525643" y="1819835"/>
                  <a:pt x="1311925" y="1953149"/>
                  <a:pt x="1010156" y="1953149"/>
                </a:cubicBezTo>
                <a:cubicBezTo>
                  <a:pt x="812105" y="1953149"/>
                  <a:pt x="666791" y="1844544"/>
                  <a:pt x="467692" y="1678894"/>
                </a:cubicBezTo>
                <a:cubicBezTo>
                  <a:pt x="445449" y="1660385"/>
                  <a:pt x="423206" y="1642098"/>
                  <a:pt x="401674" y="1624436"/>
                </a:cubicBezTo>
                <a:cubicBezTo>
                  <a:pt x="284972" y="1528587"/>
                  <a:pt x="174762" y="1438046"/>
                  <a:pt x="101413" y="1339743"/>
                </a:cubicBezTo>
                <a:cubicBezTo>
                  <a:pt x="31291" y="1245768"/>
                  <a:pt x="0" y="1151481"/>
                  <a:pt x="0" y="1033999"/>
                </a:cubicBezTo>
                <a:cubicBezTo>
                  <a:pt x="0" y="739540"/>
                  <a:pt x="80846" y="474784"/>
                  <a:pt x="227668" y="288483"/>
                </a:cubicBezTo>
                <a:cubicBezTo>
                  <a:pt x="299507" y="197362"/>
                  <a:pt x="385673" y="126535"/>
                  <a:pt x="483777" y="78009"/>
                </a:cubicBezTo>
                <a:cubicBezTo>
                  <a:pt x="588458" y="26271"/>
                  <a:pt x="706585" y="0"/>
                  <a:pt x="8349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1" name="Segnaposto testo 14">
            <a:extLst>
              <a:ext uri="{FF2B5EF4-FFF2-40B4-BE49-F238E27FC236}">
                <a16:creationId xmlns:a16="http://schemas.microsoft.com/office/drawing/2014/main" id="{DC4743B1-EFFF-41A0-9B71-BA682DEA6B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34487" y="5170475"/>
            <a:ext cx="1724352" cy="609043"/>
          </a:xfrm>
        </p:spPr>
        <p:txBody>
          <a:bodyPr rtlCol="0"/>
          <a:lstStyle>
            <a:lvl1pPr marL="0" algn="ctr">
              <a:lnSpc>
                <a:spcPts val="1350"/>
              </a:lnSpc>
              <a:spcBef>
                <a:spcPts val="0"/>
              </a:spcBef>
              <a:buNone/>
              <a:defRPr sz="135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25" name="Segnaposto testo 14">
            <a:extLst>
              <a:ext uri="{FF2B5EF4-FFF2-40B4-BE49-F238E27FC236}">
                <a16:creationId xmlns:a16="http://schemas.microsoft.com/office/drawing/2014/main" id="{F3E67B36-FF15-486B-A34D-9EC0A6AD24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34487" y="5800317"/>
            <a:ext cx="1724352" cy="658289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05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09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lonna contenuto 2 (diapositiva di confron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32026"/>
            <a:ext cx="8001000" cy="1664053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501" y="2496079"/>
            <a:ext cx="3863339" cy="832025"/>
          </a:xfrm>
        </p:spPr>
        <p:txBody>
          <a:bodyPr rtlCol="0"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/>
              <a:t>Fare clic per modificare lo stile del titolo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1" y="3328106"/>
            <a:ext cx="3863339" cy="3328106"/>
          </a:xfrm>
        </p:spPr>
        <p:txBody>
          <a:bodyPr rtlCol="0"/>
          <a:lstStyle>
            <a:lvl1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200"/>
            </a:lvl1pPr>
            <a:lvl2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/>
            </a:lvl2pPr>
            <a:lvl3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/>
            </a:lvl3pPr>
            <a:lvl4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/>
            </a:lvl4pPr>
            <a:lvl5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09158" y="2496080"/>
            <a:ext cx="3863342" cy="832025"/>
          </a:xfrm>
        </p:spPr>
        <p:txBody>
          <a:bodyPr rtlCol="0"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/>
              <a:t>Fare clic per modificare lo stile del titolo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09158" y="3328106"/>
            <a:ext cx="3863342" cy="3328106"/>
          </a:xfrm>
        </p:spPr>
        <p:txBody>
          <a:bodyPr rtlCol="0"/>
          <a:lstStyle>
            <a:lvl1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200"/>
            </a:lvl1pPr>
            <a:lvl2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200"/>
            </a:lvl2pPr>
            <a:lvl3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/>
            </a:lvl3pPr>
            <a:lvl4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/>
            </a:lvl4pPr>
            <a:lvl5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CFAFFB3B-DDD9-4451-A445-1716F21B5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04627" y="0"/>
            <a:ext cx="3115889" cy="1435247"/>
            <a:chOff x="5872835" y="0"/>
            <a:chExt cx="4154519" cy="1314451"/>
          </a:xfrm>
        </p:grpSpPr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D5B9FEA5-95BE-43A3-A0DC-93B8477BC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5872835" y="0"/>
              <a:ext cx="3991773" cy="1314450"/>
            </a:xfrm>
            <a:custGeom>
              <a:avLst/>
              <a:gdLst>
                <a:gd name="connsiteX0" fmla="*/ 3174283 w 5796193"/>
                <a:gd name="connsiteY0" fmla="*/ 18 h 1908627"/>
                <a:gd name="connsiteX1" fmla="*/ 5218462 w 5796193"/>
                <a:gd name="connsiteY1" fmla="*/ 1459807 h 1908627"/>
                <a:gd name="connsiteX2" fmla="*/ 5309125 w 5796193"/>
                <a:gd name="connsiteY2" fmla="*/ 1537598 h 1908627"/>
                <a:gd name="connsiteX3" fmla="*/ 5693890 w 5796193"/>
                <a:gd name="connsiteY3" fmla="*/ 1830997 h 1908627"/>
                <a:gd name="connsiteX4" fmla="*/ 5796193 w 5796193"/>
                <a:gd name="connsiteY4" fmla="*/ 1908627 h 1908627"/>
                <a:gd name="connsiteX5" fmla="*/ 0 w 5796193"/>
                <a:gd name="connsiteY5" fmla="*/ 1908627 h 1908627"/>
                <a:gd name="connsiteX6" fmla="*/ 36796 w 5796193"/>
                <a:gd name="connsiteY6" fmla="*/ 1862978 h 1908627"/>
                <a:gd name="connsiteX7" fmla="*/ 930039 w 5796193"/>
                <a:gd name="connsiteY7" fmla="*/ 1021399 h 1908627"/>
                <a:gd name="connsiteX8" fmla="*/ 3174283 w 5796193"/>
                <a:gd name="connsiteY8" fmla="*/ 18 h 190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193" h="1908627">
                  <a:moveTo>
                    <a:pt x="3174283" y="18"/>
                  </a:moveTo>
                  <a:cubicBezTo>
                    <a:pt x="3946119" y="-4705"/>
                    <a:pt x="4675803" y="959667"/>
                    <a:pt x="5218462" y="1459807"/>
                  </a:cubicBezTo>
                  <a:cubicBezTo>
                    <a:pt x="5237529" y="1477442"/>
                    <a:pt x="5268648" y="1503898"/>
                    <a:pt x="5309125" y="1537598"/>
                  </a:cubicBezTo>
                  <a:cubicBezTo>
                    <a:pt x="5427311" y="1636255"/>
                    <a:pt x="5560174" y="1732098"/>
                    <a:pt x="5693890" y="1830997"/>
                  </a:cubicBezTo>
                  <a:lnTo>
                    <a:pt x="5796193" y="1908627"/>
                  </a:lnTo>
                  <a:lnTo>
                    <a:pt x="0" y="1908627"/>
                  </a:lnTo>
                  <a:lnTo>
                    <a:pt x="36796" y="1862978"/>
                  </a:lnTo>
                  <a:cubicBezTo>
                    <a:pt x="326152" y="1521692"/>
                    <a:pt x="689989" y="1221705"/>
                    <a:pt x="930039" y="1021399"/>
                  </a:cubicBezTo>
                  <a:cubicBezTo>
                    <a:pt x="1540951" y="511494"/>
                    <a:pt x="2324829" y="5378"/>
                    <a:pt x="3174283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it-IT" sz="1350" dirty="0"/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479F2365-436D-4300-8A80-42A44D63E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660515" y="0"/>
              <a:ext cx="3366839" cy="1314451"/>
            </a:xfrm>
            <a:custGeom>
              <a:avLst/>
              <a:gdLst>
                <a:gd name="connsiteX0" fmla="*/ 0 w 4200872"/>
                <a:gd name="connsiteY0" fmla="*/ 0 h 1514020"/>
                <a:gd name="connsiteX1" fmla="*/ 4200872 w 4200872"/>
                <a:gd name="connsiteY1" fmla="*/ 0 h 1514020"/>
                <a:gd name="connsiteX2" fmla="*/ 4142607 w 4200872"/>
                <a:gd name="connsiteY2" fmla="*/ 38563 h 1514020"/>
                <a:gd name="connsiteX3" fmla="*/ 3008795 w 4200872"/>
                <a:gd name="connsiteY3" fmla="*/ 1083181 h 1514020"/>
                <a:gd name="connsiteX4" fmla="*/ 709479 w 4200872"/>
                <a:gd name="connsiteY4" fmla="*/ 810018 h 1514020"/>
                <a:gd name="connsiteX5" fmla="*/ 214372 w 4200872"/>
                <a:gd name="connsiteY5" fmla="*/ 268967 h 1514020"/>
                <a:gd name="connsiteX0" fmla="*/ 4111158 w 4111158"/>
                <a:gd name="connsiteY0" fmla="*/ 0 h 1514020"/>
                <a:gd name="connsiteX1" fmla="*/ 4052893 w 4111158"/>
                <a:gd name="connsiteY1" fmla="*/ 38563 h 1514020"/>
                <a:gd name="connsiteX2" fmla="*/ 2919081 w 4111158"/>
                <a:gd name="connsiteY2" fmla="*/ 1083181 h 1514020"/>
                <a:gd name="connsiteX3" fmla="*/ 619765 w 4111158"/>
                <a:gd name="connsiteY3" fmla="*/ 810018 h 1514020"/>
                <a:gd name="connsiteX4" fmla="*/ 124658 w 4111158"/>
                <a:gd name="connsiteY4" fmla="*/ 268967 h 1514020"/>
                <a:gd name="connsiteX5" fmla="*/ 0 w 4111158"/>
                <a:gd name="connsiteY5" fmla="*/ 83899 h 1514020"/>
                <a:gd name="connsiteX0" fmla="*/ 4146758 w 4146758"/>
                <a:gd name="connsiteY0" fmla="*/ 0 h 1514020"/>
                <a:gd name="connsiteX1" fmla="*/ 4088493 w 4146758"/>
                <a:gd name="connsiteY1" fmla="*/ 38563 h 1514020"/>
                <a:gd name="connsiteX2" fmla="*/ 2954681 w 4146758"/>
                <a:gd name="connsiteY2" fmla="*/ 1083181 h 1514020"/>
                <a:gd name="connsiteX3" fmla="*/ 655365 w 4146758"/>
                <a:gd name="connsiteY3" fmla="*/ 810018 h 1514020"/>
                <a:gd name="connsiteX4" fmla="*/ 160258 w 4146758"/>
                <a:gd name="connsiteY4" fmla="*/ 268967 h 1514020"/>
                <a:gd name="connsiteX5" fmla="*/ 0 w 4146758"/>
                <a:gd name="connsiteY5" fmla="*/ 10654 h 15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6758" h="1514020">
                  <a:moveTo>
                    <a:pt x="4146758" y="0"/>
                  </a:moveTo>
                  <a:lnTo>
                    <a:pt x="4088493" y="38563"/>
                  </a:lnTo>
                  <a:cubicBezTo>
                    <a:pt x="3683117" y="337805"/>
                    <a:pt x="3339000" y="765216"/>
                    <a:pt x="2954681" y="1083181"/>
                  </a:cubicBezTo>
                  <a:cubicBezTo>
                    <a:pt x="2434478" y="1512793"/>
                    <a:pt x="1773669" y="1891699"/>
                    <a:pt x="655365" y="810018"/>
                  </a:cubicBezTo>
                  <a:cubicBezTo>
                    <a:pt x="490981" y="651095"/>
                    <a:pt x="325676" y="468539"/>
                    <a:pt x="160258" y="268967"/>
                  </a:cubicBezTo>
                  <a:cubicBezTo>
                    <a:pt x="88801" y="179311"/>
                    <a:pt x="0" y="10654"/>
                    <a:pt x="0" y="10654"/>
                  </a:cubicBez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350" dirty="0">
                <a:solidFill>
                  <a:prstClr val="white"/>
                </a:solidFill>
                <a:latin typeface="Avenir Next LT Pr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88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olonna conten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2203B704-015A-403C-A5A1-762756C46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0600" y="1"/>
            <a:ext cx="4365371" cy="2514588"/>
          </a:xfrm>
          <a:custGeom>
            <a:avLst/>
            <a:gdLst>
              <a:gd name="connsiteX0" fmla="*/ 331087 w 5820494"/>
              <a:gd name="connsiteY0" fmla="*/ 0 h 2302951"/>
              <a:gd name="connsiteX1" fmla="*/ 5820494 w 5820494"/>
              <a:gd name="connsiteY1" fmla="*/ 0 h 2302951"/>
              <a:gd name="connsiteX2" fmla="*/ 5709900 w 5820494"/>
              <a:gd name="connsiteY2" fmla="*/ 213766 h 2302951"/>
              <a:gd name="connsiteX3" fmla="*/ 4932484 w 5820494"/>
              <a:gd name="connsiteY3" fmla="*/ 1340037 h 2302951"/>
              <a:gd name="connsiteX4" fmla="*/ 3361811 w 5820494"/>
              <a:gd name="connsiteY4" fmla="*/ 2268288 h 2302951"/>
              <a:gd name="connsiteX5" fmla="*/ 286590 w 5820494"/>
              <a:gd name="connsiteY5" fmla="*/ 1322722 h 2302951"/>
              <a:gd name="connsiteX6" fmla="*/ 251826 w 5820494"/>
              <a:gd name="connsiteY6" fmla="*/ 87954 h 23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302951">
                <a:moveTo>
                  <a:pt x="331087" y="0"/>
                </a:moveTo>
                <a:lnTo>
                  <a:pt x="5820494" y="0"/>
                </a:lnTo>
                <a:lnTo>
                  <a:pt x="5709900" y="213766"/>
                </a:lnTo>
                <a:cubicBezTo>
                  <a:pt x="5432869" y="711271"/>
                  <a:pt x="5095500" y="1152643"/>
                  <a:pt x="4932484" y="1340037"/>
                </a:cubicBezTo>
                <a:cubicBezTo>
                  <a:pt x="4535940" y="1795562"/>
                  <a:pt x="3997053" y="2167493"/>
                  <a:pt x="3361811" y="2268288"/>
                </a:cubicBezTo>
                <a:cubicBezTo>
                  <a:pt x="2395334" y="2421964"/>
                  <a:pt x="953447" y="2057186"/>
                  <a:pt x="286590" y="1322722"/>
                </a:cubicBezTo>
                <a:cubicBezTo>
                  <a:pt x="-136161" y="857205"/>
                  <a:pt x="-42091" y="443733"/>
                  <a:pt x="251826" y="8795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32026"/>
            <a:ext cx="8001000" cy="1664053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500" y="2496079"/>
            <a:ext cx="2400300" cy="832025"/>
          </a:xfrm>
        </p:spPr>
        <p:txBody>
          <a:bodyPr rtlCol="0"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/>
              <a:t>Fare clic per modificare lo stile del titolo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3328105"/>
            <a:ext cx="2400300" cy="3328106"/>
          </a:xfrm>
        </p:spPr>
        <p:txBody>
          <a:bodyPr rtlCol="0"/>
          <a:lstStyle>
            <a:lvl1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1pPr>
            <a:lvl2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2pPr>
            <a:lvl3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3pPr>
            <a:lvl4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4pPr>
            <a:lvl5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371850" y="2496079"/>
            <a:ext cx="2400300" cy="832025"/>
          </a:xfrm>
        </p:spPr>
        <p:txBody>
          <a:bodyPr rtlCol="0"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/>
              <a:t>Fare clic per modificare lo stile del titolo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71850" y="3328105"/>
            <a:ext cx="2400300" cy="3328106"/>
          </a:xfrm>
        </p:spPr>
        <p:txBody>
          <a:bodyPr rtlCol="0"/>
          <a:lstStyle>
            <a:lvl1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1pPr>
            <a:lvl2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2pPr>
            <a:lvl3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3pPr>
            <a:lvl4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4pPr>
            <a:lvl5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44EB2F7F-9194-43CA-B2EE-6C327D14A4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2200" y="2496081"/>
            <a:ext cx="2400300" cy="832025"/>
          </a:xfrm>
        </p:spPr>
        <p:txBody>
          <a:bodyPr rtlCol="0"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/>
              <a:t>Fare clic per modificare lo stile del titolo</a:t>
            </a:r>
          </a:p>
        </p:txBody>
      </p:sp>
      <p:sp>
        <p:nvSpPr>
          <p:cNvPr id="11" name="Segnaposto contenuto 5">
            <a:extLst>
              <a:ext uri="{FF2B5EF4-FFF2-40B4-BE49-F238E27FC236}">
                <a16:creationId xmlns:a16="http://schemas.microsoft.com/office/drawing/2014/main" id="{FFB1243F-4E49-476D-B798-341DC014DE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3328105"/>
            <a:ext cx="2400300" cy="3328106"/>
          </a:xfrm>
        </p:spPr>
        <p:txBody>
          <a:bodyPr rtlCol="0"/>
          <a:lstStyle>
            <a:lvl1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1pPr>
            <a:lvl2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2pPr>
            <a:lvl3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3pPr>
            <a:lvl4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4pPr>
            <a:lvl5pPr marL="212598" indent="-212598">
              <a:spcBef>
                <a:spcPts val="750"/>
              </a:spcBef>
              <a:buFont typeface="Arial" panose="020B0604020202020204" pitchFamily="34" charset="0"/>
              <a:buChar char="•"/>
              <a:defRPr sz="105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18382" y="6818725"/>
            <a:ext cx="3025617" cy="669513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751363"/>
            <a:ext cx="336368" cy="1784437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sz="675" dirty="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82095" y="6708698"/>
            <a:ext cx="3313703" cy="784157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32026"/>
            <a:ext cx="8001000" cy="1664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2496080"/>
            <a:ext cx="8001000" cy="4168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/>
              <a:t>Fare clic per modificare lo stile del titolo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41874" y="212178"/>
            <a:ext cx="1530626" cy="3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DE25FA39-53BA-5D42-B0A8-1191F63454D2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20/02/2024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" y="6940488"/>
            <a:ext cx="4959626" cy="3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9500" y="6940488"/>
            <a:ext cx="1143000" cy="398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5C121340-874D-7543-9B03-C1FD6D63F615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86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25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125000"/>
        </a:lnSpc>
        <a:spcBef>
          <a:spcPts val="375"/>
        </a:spcBef>
        <a:buFont typeface="Arial" panose="020B0604020202020204" pitchFamily="34" charset="0"/>
        <a:buNone/>
        <a:defRPr sz="21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125000"/>
        </a:lnSpc>
        <a:spcBef>
          <a:spcPts val="375"/>
        </a:spcBef>
        <a:buFont typeface="Arial" panose="020B0604020202020204" pitchFamily="34" charset="0"/>
        <a:buNone/>
        <a:defRPr sz="21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125000"/>
        </a:lnSpc>
        <a:spcBef>
          <a:spcPts val="375"/>
        </a:spcBef>
        <a:buFont typeface="Arial" panose="020B0604020202020204" pitchFamily="34" charset="0"/>
        <a:buNone/>
        <a:defRPr sz="21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125000"/>
        </a:lnSpc>
        <a:spcBef>
          <a:spcPts val="375"/>
        </a:spcBef>
        <a:buFont typeface="Arial" panose="020B0604020202020204" pitchFamily="34" charset="0"/>
        <a:buNone/>
        <a:defRPr sz="21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480">
          <p15:clr>
            <a:srgbClr val="F26B43"/>
          </p15:clr>
        </p15:guide>
        <p15:guide id="3" pos="960">
          <p15:clr>
            <a:srgbClr val="F26B43"/>
          </p15:clr>
        </p15:guide>
        <p15:guide id="4" pos="1440">
          <p15:clr>
            <a:srgbClr val="F26B43"/>
          </p15:clr>
        </p15:guide>
        <p15:guide id="5" pos="1920">
          <p15:clr>
            <a:srgbClr val="F26B43"/>
          </p15:clr>
        </p15:guide>
        <p15:guide id="6" pos="2400">
          <p15:clr>
            <a:srgbClr val="F26B43"/>
          </p15:clr>
        </p15:guide>
        <p15:guide id="7" pos="2880">
          <p15:clr>
            <a:srgbClr val="F26B43"/>
          </p15:clr>
        </p15:guide>
        <p15:guide id="8" pos="3360">
          <p15:clr>
            <a:srgbClr val="F26B43"/>
          </p15:clr>
        </p15:guide>
        <p15:guide id="9" pos="3840">
          <p15:clr>
            <a:srgbClr val="F26B43"/>
          </p15:clr>
        </p15:guide>
        <p15:guide id="10" pos="4320">
          <p15:clr>
            <a:srgbClr val="F26B43"/>
          </p15:clr>
        </p15:guide>
        <p15:guide id="11" pos="4800">
          <p15:clr>
            <a:srgbClr val="F26B43"/>
          </p15:clr>
        </p15:guide>
        <p15:guide id="12" pos="5280">
          <p15:clr>
            <a:srgbClr val="F26B43"/>
          </p15:clr>
        </p15:guide>
        <p15:guide id="13" pos="5760">
          <p15:clr>
            <a:srgbClr val="F26B43"/>
          </p15:clr>
        </p15:guide>
        <p15:guide id="14" pos="6240">
          <p15:clr>
            <a:srgbClr val="F26B43"/>
          </p15:clr>
        </p15:guide>
        <p15:guide id="15" pos="6720">
          <p15:clr>
            <a:srgbClr val="F26B43"/>
          </p15:clr>
        </p15:guide>
        <p15:guide id="16" pos="7200">
          <p15:clr>
            <a:srgbClr val="F26B43"/>
          </p15:clr>
        </p15:guide>
        <p15:guide id="17" pos="7680">
          <p15:clr>
            <a:srgbClr val="F26B43"/>
          </p15:clr>
        </p15:guide>
        <p15:guide id="18" orient="horz">
          <p15:clr>
            <a:srgbClr val="F26B43"/>
          </p15:clr>
        </p15:guide>
        <p15:guide id="19" orient="horz" pos="480">
          <p15:clr>
            <a:srgbClr val="F26B43"/>
          </p15:clr>
        </p15:guide>
        <p15:guide id="20" orient="horz" pos="960">
          <p15:clr>
            <a:srgbClr val="F26B43"/>
          </p15:clr>
        </p15:guide>
        <p15:guide id="21" orient="horz" pos="1440">
          <p15:clr>
            <a:srgbClr val="F26B43"/>
          </p15:clr>
        </p15:guide>
        <p15:guide id="22" orient="horz" pos="1920">
          <p15:clr>
            <a:srgbClr val="F26B43"/>
          </p15:clr>
        </p15:guide>
        <p15:guide id="23" orient="horz" pos="2400">
          <p15:clr>
            <a:srgbClr val="F26B43"/>
          </p15:clr>
        </p15:guide>
        <p15:guide id="24" orient="horz" pos="2880">
          <p15:clr>
            <a:srgbClr val="F26B43"/>
          </p15:clr>
        </p15:guide>
        <p15:guide id="25" orient="horz" pos="3360">
          <p15:clr>
            <a:srgbClr val="F26B43"/>
          </p15:clr>
        </p15:guide>
        <p15:guide id="26" orient="horz" pos="3840">
          <p15:clr>
            <a:srgbClr val="F26B43"/>
          </p15:clr>
        </p15:guide>
        <p15:guide id="27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unistik.net/DETINVERT/COLEOPTERA/CURCULIONIDAE/BALANINUS/banu02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680C57F-8BE2-33C6-0DA7-E9DDB5ACC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"/>
            <a:ext cx="6990345" cy="14235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61A66F-74AC-70CC-98A2-0F4E945DE9B4}"/>
              </a:ext>
            </a:extLst>
          </p:cNvPr>
          <p:cNvSpPr txBox="1"/>
          <p:nvPr/>
        </p:nvSpPr>
        <p:spPr>
          <a:xfrm>
            <a:off x="878472" y="3184626"/>
            <a:ext cx="7404724" cy="940797"/>
          </a:xfrm>
          <a:prstGeom prst="rect">
            <a:avLst/>
          </a:prstGeom>
        </p:spPr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it-IT" cap="all" spc="7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Misura 16.2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it-IT" cap="all" spc="7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“Sostegno a progetti pilota e allo sviluppo di nuovi prodotti, pratiche, processi e tecnologie”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E2C4A49-697F-36B7-54FD-AFB7807D6029}"/>
              </a:ext>
            </a:extLst>
          </p:cNvPr>
          <p:cNvSpPr txBox="1"/>
          <p:nvPr/>
        </p:nvSpPr>
        <p:spPr>
          <a:xfrm>
            <a:off x="1333980" y="1875658"/>
            <a:ext cx="6990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PROGRAMMA DI SVILUPPO RURALE REGIONE LAZIO 2014 - 2020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D3B253-3E6A-DA7B-D18C-CB2D4EDE3A4A}"/>
              </a:ext>
            </a:extLst>
          </p:cNvPr>
          <p:cNvSpPr txBox="1"/>
          <p:nvPr/>
        </p:nvSpPr>
        <p:spPr>
          <a:xfrm>
            <a:off x="2052789" y="2568255"/>
            <a:ext cx="540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cap="all" spc="7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Misura 16 “COOPERAZIONE ”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3B19394-1A62-2F82-474C-905A5365E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345" y="-12202"/>
            <a:ext cx="2153655" cy="14357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662E1CE-8CEA-E230-82FF-F995C0467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017" y="4781980"/>
            <a:ext cx="3993099" cy="27059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81C0915-3D0A-479B-4607-973D5BCD8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84" y="4832148"/>
            <a:ext cx="3983636" cy="265575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8395C62-CE31-B4B6-41EE-328F4A46F3C7}"/>
              </a:ext>
            </a:extLst>
          </p:cNvPr>
          <p:cNvSpPr txBox="1"/>
          <p:nvPr/>
        </p:nvSpPr>
        <p:spPr>
          <a:xfrm>
            <a:off x="1338993" y="441264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Nocciolo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E9434A2-AD30-EF43-0170-5EEB525F78CA}"/>
              </a:ext>
            </a:extLst>
          </p:cNvPr>
          <p:cNvSpPr txBox="1"/>
          <p:nvPr/>
        </p:nvSpPr>
        <p:spPr>
          <a:xfrm>
            <a:off x="5798258" y="4329048"/>
            <a:ext cx="2384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Castagno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28665F-5A9D-04C7-9BD8-C56A1F18F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6"/>
            <a:ext cx="7092280" cy="144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01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6" name="Picture 4" descr="Hazelnuts damaged by Balaninus nuc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753" y="1752046"/>
            <a:ext cx="4000247" cy="300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51237" name="Picture 5" descr="danni da balani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52046"/>
            <a:ext cx="3934054" cy="300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539552" y="452097"/>
            <a:ext cx="82809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it-IT" sz="2800" b="1" dirty="0"/>
              <a:t>Nocciole inutilizzabili e con evidente foro di uscita del balanino</a:t>
            </a:r>
          </a:p>
        </p:txBody>
      </p:sp>
      <p:sp>
        <p:nvSpPr>
          <p:cNvPr id="351239" name="Rectangle 7"/>
          <p:cNvSpPr>
            <a:spLocks noChangeArrowheads="1"/>
          </p:cNvSpPr>
          <p:nvPr/>
        </p:nvSpPr>
        <p:spPr bwMode="auto">
          <a:xfrm>
            <a:off x="395536" y="4812505"/>
            <a:ext cx="6552728" cy="238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20000"/>
              </a:spcBef>
              <a:buClr>
                <a:srgbClr val="00B0F0"/>
              </a:buClr>
              <a:buSzPct val="60000"/>
            </a:pPr>
            <a:r>
              <a:rPr lang="it-IT" sz="2400" b="1" dirty="0">
                <a:solidFill>
                  <a:prstClr val="white"/>
                </a:solidFill>
                <a:latin typeface="Comic Sans MS" charset="0"/>
              </a:rPr>
              <a:t>  </a:t>
            </a:r>
            <a:r>
              <a:rPr lang="it-IT" sz="2000" dirty="0">
                <a:solidFill>
                  <a:prstClr val="white"/>
                </a:solidFill>
                <a:latin typeface="Comic Sans MS" charset="0"/>
              </a:rPr>
              <a:t>DANNO: </a:t>
            </a:r>
          </a:p>
          <a:p>
            <a:pPr marL="222539" indent="-222539" algn="just">
              <a:spcBef>
                <a:spcPct val="20000"/>
              </a:spcBef>
              <a:buClr>
                <a:srgbClr val="00B0F0"/>
              </a:buClr>
              <a:buSzPct val="60000"/>
            </a:pPr>
            <a:r>
              <a:rPr lang="it-IT" sz="2000" dirty="0">
                <a:solidFill>
                  <a:prstClr val="white"/>
                </a:solidFill>
                <a:latin typeface="Comic Sans MS" charset="0"/>
              </a:rPr>
              <a:t>	</a:t>
            </a:r>
            <a:r>
              <a:rPr lang="it-IT" sz="2000" dirty="0"/>
              <a:t>Il danno principale è causato proprio dall’attività trofica della larva che si nutre del frutto e che, quindi, rende impossibile commercializzarlo generando una perdita di produzione e di profitto per il coltivatore.</a:t>
            </a:r>
            <a:endParaRPr lang="it-IT" sz="2000" dirty="0">
              <a:solidFill>
                <a:prstClr val="white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702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1" name="Rectangle 5"/>
          <p:cNvSpPr>
            <a:spLocks noChangeArrowheads="1"/>
          </p:cNvSpPr>
          <p:nvPr/>
        </p:nvSpPr>
        <p:spPr bwMode="auto">
          <a:xfrm>
            <a:off x="107504" y="2447975"/>
            <a:ext cx="8928992" cy="333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22539" indent="-222539">
              <a:lnSpc>
                <a:spcPct val="90000"/>
              </a:lnSpc>
              <a:spcBef>
                <a:spcPct val="20000"/>
              </a:spcBef>
              <a:buClr>
                <a:srgbClr val="00B0F0"/>
              </a:buClr>
              <a:buSzPct val="60000"/>
            </a:pPr>
            <a:r>
              <a:rPr lang="it-IT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CAMPIONAMENTO DEGLI ADULTI IN PIENO CAMPO</a:t>
            </a:r>
          </a:p>
          <a:p>
            <a:pPr marL="222539" indent="-222539">
              <a:lnSpc>
                <a:spcPct val="90000"/>
              </a:lnSpc>
              <a:spcBef>
                <a:spcPct val="20000"/>
              </a:spcBef>
              <a:buClr>
                <a:srgbClr val="00B0F0"/>
              </a:buClr>
              <a:buSzPct val="60000"/>
            </a:pPr>
            <a:endParaRPr lang="it-IT" sz="24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22539" indent="-222539">
              <a:lnSpc>
                <a:spcPct val="90000"/>
              </a:lnSpc>
              <a:spcBef>
                <a:spcPct val="20000"/>
              </a:spcBef>
              <a:buClr>
                <a:srgbClr val="00B0F0"/>
              </a:buClr>
              <a:buSzPct val="60000"/>
              <a:buFontTx/>
              <a:buChar char="•"/>
            </a:pPr>
            <a:r>
              <a:rPr lang="it-IT" sz="2400" dirty="0">
                <a:solidFill>
                  <a:prstClr val="white"/>
                </a:solidFill>
              </a:rPr>
              <a:t>Metodo: scuotimento delle branche </a:t>
            </a:r>
          </a:p>
          <a:p>
            <a:pPr marL="222539" indent="-222539">
              <a:lnSpc>
                <a:spcPct val="90000"/>
              </a:lnSpc>
              <a:spcBef>
                <a:spcPct val="20000"/>
              </a:spcBef>
              <a:buClr>
                <a:srgbClr val="00B0F0"/>
              </a:buClr>
              <a:buSzPct val="60000"/>
              <a:buFontTx/>
              <a:buChar char="•"/>
            </a:pPr>
            <a:r>
              <a:rPr lang="it-IT" sz="2400" dirty="0">
                <a:solidFill>
                  <a:prstClr val="white"/>
                </a:solidFill>
              </a:rPr>
              <a:t>Una volta la settimana</a:t>
            </a:r>
          </a:p>
          <a:p>
            <a:pPr marL="222539" indent="-222539">
              <a:lnSpc>
                <a:spcPct val="90000"/>
              </a:lnSpc>
              <a:spcBef>
                <a:spcPct val="20000"/>
              </a:spcBef>
              <a:buClr>
                <a:srgbClr val="00B0F0"/>
              </a:buClr>
              <a:buSzPct val="60000"/>
              <a:buFontTx/>
              <a:buChar char="•"/>
            </a:pPr>
            <a:r>
              <a:rPr lang="it-IT" sz="2400" dirty="0">
                <a:solidFill>
                  <a:prstClr val="white"/>
                </a:solidFill>
              </a:rPr>
              <a:t>Alle prime luci del giorno (ore 5,00 – 6,00)</a:t>
            </a:r>
          </a:p>
          <a:p>
            <a:pPr marL="222539" indent="-222539">
              <a:lnSpc>
                <a:spcPct val="90000"/>
              </a:lnSpc>
              <a:spcBef>
                <a:spcPct val="20000"/>
              </a:spcBef>
              <a:buClr>
                <a:srgbClr val="00B0F0"/>
              </a:buClr>
              <a:buSzPct val="60000"/>
              <a:buFontTx/>
              <a:buChar char="•"/>
            </a:pPr>
            <a:r>
              <a:rPr lang="it-IT" sz="2400" dirty="0">
                <a:solidFill>
                  <a:prstClr val="white"/>
                </a:solidFill>
              </a:rPr>
              <a:t>Stendere un telo bianco sotto la chioma, lato Sud</a:t>
            </a:r>
          </a:p>
          <a:p>
            <a:pPr marL="222539" indent="-222539">
              <a:lnSpc>
                <a:spcPct val="90000"/>
              </a:lnSpc>
              <a:spcBef>
                <a:spcPct val="20000"/>
              </a:spcBef>
              <a:buClr>
                <a:srgbClr val="00B0F0"/>
              </a:buClr>
              <a:buSzPct val="60000"/>
              <a:buFontTx/>
              <a:buChar char="•"/>
            </a:pPr>
            <a:r>
              <a:rPr lang="it-IT" sz="2400" dirty="0">
                <a:solidFill>
                  <a:prstClr val="white"/>
                </a:solidFill>
              </a:rPr>
              <a:t>Scuotere con forza la branca interessata</a:t>
            </a:r>
          </a:p>
          <a:p>
            <a:pPr marL="222539" indent="-222539">
              <a:lnSpc>
                <a:spcPct val="90000"/>
              </a:lnSpc>
              <a:spcBef>
                <a:spcPct val="20000"/>
              </a:spcBef>
              <a:buClr>
                <a:srgbClr val="00B0F0"/>
              </a:buClr>
              <a:buSzPct val="60000"/>
              <a:buFontTx/>
              <a:buChar char="•"/>
            </a:pPr>
            <a:r>
              <a:rPr lang="it-IT" sz="2400" dirty="0">
                <a:solidFill>
                  <a:prstClr val="white"/>
                </a:solidFill>
              </a:rPr>
              <a:t> Campionare 10 piante ad ettaro (della stessa varietà)</a:t>
            </a:r>
          </a:p>
          <a:p>
            <a:pPr marL="222539" indent="-222539" algn="ctr">
              <a:lnSpc>
                <a:spcPct val="90000"/>
              </a:lnSpc>
              <a:spcBef>
                <a:spcPct val="20000"/>
              </a:spcBef>
              <a:buClr>
                <a:srgbClr val="00B0F0"/>
              </a:buClr>
              <a:buSzPct val="60000"/>
            </a:pPr>
            <a:endParaRPr lang="it-IT" sz="2596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marL="222539" indent="-222539">
              <a:lnSpc>
                <a:spcPct val="90000"/>
              </a:lnSpc>
              <a:spcBef>
                <a:spcPct val="20000"/>
              </a:spcBef>
              <a:buClr>
                <a:srgbClr val="00B0F0"/>
              </a:buClr>
              <a:buSzPct val="60000"/>
              <a:buFont typeface="Wingdings" charset="0"/>
              <a:buChar char="ü"/>
            </a:pPr>
            <a:endParaRPr lang="it-IT" sz="1298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342022" name="Rectangle 6"/>
          <p:cNvSpPr>
            <a:spLocks noChangeArrowheads="1"/>
          </p:cNvSpPr>
          <p:nvPr/>
        </p:nvSpPr>
        <p:spPr bwMode="auto">
          <a:xfrm>
            <a:off x="2998684" y="1007815"/>
            <a:ext cx="35120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MONITORAGGIO</a:t>
            </a:r>
          </a:p>
        </p:txBody>
      </p:sp>
    </p:spTree>
    <p:extLst>
      <p:ext uri="{BB962C8B-B14F-4D97-AF65-F5344CB8AC3E}">
        <p14:creationId xmlns:p14="http://schemas.microsoft.com/office/powerpoint/2010/main" val="70471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4FD2134-F92C-5DDF-84CC-6F884DFF341B}"/>
              </a:ext>
            </a:extLst>
          </p:cNvPr>
          <p:cNvSpPr txBox="1"/>
          <p:nvPr/>
        </p:nvSpPr>
        <p:spPr>
          <a:xfrm>
            <a:off x="1763688" y="935807"/>
            <a:ext cx="5040560" cy="10772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Cimici del nocciolo</a:t>
            </a:r>
          </a:p>
          <a:p>
            <a:r>
              <a:rPr lang="it-IT" sz="3200" dirty="0"/>
              <a:t>(</a:t>
            </a:r>
            <a:r>
              <a:rPr lang="it-IT" sz="3200" dirty="0" err="1"/>
              <a:t>Rhynchota</a:t>
            </a:r>
            <a:r>
              <a:rPr lang="it-IT" sz="3200" dirty="0"/>
              <a:t>, </a:t>
            </a:r>
            <a:r>
              <a:rPr lang="it-IT" sz="3200" dirty="0" err="1"/>
              <a:t>Heteroptera</a:t>
            </a:r>
            <a:r>
              <a:rPr lang="it-IT" sz="3200" dirty="0"/>
              <a:t>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519F74-F2B7-3CEB-2D9D-2D7106646220}"/>
              </a:ext>
            </a:extLst>
          </p:cNvPr>
          <p:cNvSpPr txBox="1"/>
          <p:nvPr/>
        </p:nvSpPr>
        <p:spPr>
          <a:xfrm>
            <a:off x="539552" y="3456087"/>
            <a:ext cx="828092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800" i="1" dirty="0" err="1"/>
              <a:t>Gonocerus</a:t>
            </a:r>
            <a:r>
              <a:rPr lang="it-IT" sz="2800" i="1" dirty="0"/>
              <a:t> </a:t>
            </a:r>
            <a:r>
              <a:rPr lang="it-IT" sz="2800" i="1" dirty="0" err="1"/>
              <a:t>acuteangulatus</a:t>
            </a:r>
            <a:r>
              <a:rPr lang="it-IT" sz="2800" i="1" dirty="0"/>
              <a:t>     </a:t>
            </a:r>
            <a:r>
              <a:rPr lang="it-IT" sz="2800" dirty="0"/>
              <a:t>(Fam. </a:t>
            </a:r>
            <a:r>
              <a:rPr lang="it-IT" sz="2800" dirty="0" err="1"/>
              <a:t>Coreidae</a:t>
            </a:r>
            <a:r>
              <a:rPr lang="it-IT" sz="28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i="1" dirty="0" err="1"/>
              <a:t>Palomena</a:t>
            </a:r>
            <a:r>
              <a:rPr lang="it-IT" sz="2800" i="1" dirty="0"/>
              <a:t> prasina           </a:t>
            </a:r>
            <a:r>
              <a:rPr lang="it-IT" sz="2800" dirty="0"/>
              <a:t>(Fam. </a:t>
            </a:r>
            <a:r>
              <a:rPr lang="it-IT" sz="2800" dirty="0" err="1"/>
              <a:t>Pentatomidae</a:t>
            </a:r>
            <a:r>
              <a:rPr lang="it-IT" sz="28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i="1" dirty="0" err="1"/>
              <a:t>Nezara</a:t>
            </a:r>
            <a:r>
              <a:rPr lang="it-IT" sz="2800" i="1" dirty="0"/>
              <a:t> </a:t>
            </a:r>
            <a:r>
              <a:rPr lang="it-IT" sz="2800" i="1" dirty="0" err="1"/>
              <a:t>viridula</a:t>
            </a:r>
            <a:r>
              <a:rPr lang="it-IT" sz="2800" i="1" dirty="0"/>
              <a:t>               </a:t>
            </a:r>
            <a:r>
              <a:rPr lang="it-IT" sz="2800" dirty="0"/>
              <a:t>(Fam. </a:t>
            </a:r>
            <a:r>
              <a:rPr lang="it-IT" sz="2800" dirty="0" err="1"/>
              <a:t>Pentatomidae</a:t>
            </a:r>
            <a:r>
              <a:rPr lang="it-IT" sz="28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i="1" dirty="0" err="1"/>
              <a:t>Halyomorpha</a:t>
            </a:r>
            <a:r>
              <a:rPr lang="it-IT" sz="2800" i="1" dirty="0"/>
              <a:t> </a:t>
            </a:r>
            <a:r>
              <a:rPr lang="it-IT" sz="2800" i="1" dirty="0" err="1"/>
              <a:t>halys</a:t>
            </a:r>
            <a:r>
              <a:rPr lang="it-IT" sz="2800" i="1" dirty="0"/>
              <a:t>         </a:t>
            </a:r>
            <a:r>
              <a:rPr lang="it-IT" sz="2800" dirty="0"/>
              <a:t>(Fam. </a:t>
            </a:r>
            <a:r>
              <a:rPr lang="it-IT" sz="2800" dirty="0" err="1"/>
              <a:t>Pentatomidae</a:t>
            </a:r>
            <a:r>
              <a:rPr lang="it-IT" sz="2800" dirty="0"/>
              <a:t>)</a:t>
            </a:r>
            <a:endParaRPr lang="it-IT" sz="2800" i="1" dirty="0"/>
          </a:p>
          <a:p>
            <a:pPr marL="342900" indent="-342900">
              <a:buFont typeface="+mj-lt"/>
              <a:buAutoNum type="arabicPeriod"/>
            </a:pPr>
            <a:endParaRPr lang="it-IT" i="1" dirty="0"/>
          </a:p>
          <a:p>
            <a:pPr marL="342900" indent="-342900">
              <a:buFont typeface="+mj-lt"/>
              <a:buAutoNum type="arabicPeriod"/>
            </a:pP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19240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Text Box 2"/>
          <p:cNvSpPr txBox="1">
            <a:spLocks noChangeArrowheads="1"/>
          </p:cNvSpPr>
          <p:nvPr/>
        </p:nvSpPr>
        <p:spPr bwMode="auto">
          <a:xfrm>
            <a:off x="827584" y="-24129"/>
            <a:ext cx="7210396" cy="118027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ea typeface="+mj-ea"/>
                <a:cs typeface="+mj-cs"/>
              </a:rPr>
              <a:t>Gonocero</a:t>
            </a:r>
            <a:r>
              <a:rPr lang="en-US" sz="2800" dirty="0">
                <a:ea typeface="+mj-ea"/>
                <a:cs typeface="+mj-cs"/>
              </a:rPr>
              <a:t> o </a:t>
            </a:r>
            <a:r>
              <a:rPr lang="en-US" sz="2800" dirty="0" err="1">
                <a:ea typeface="+mj-ea"/>
                <a:cs typeface="+mj-cs"/>
              </a:rPr>
              <a:t>cimice</a:t>
            </a:r>
            <a:r>
              <a:rPr lang="en-US" sz="2800" dirty="0">
                <a:ea typeface="+mj-ea"/>
                <a:cs typeface="+mj-cs"/>
              </a:rPr>
              <a:t> </a:t>
            </a:r>
            <a:r>
              <a:rPr lang="en-US" sz="2800" dirty="0" err="1">
                <a:ea typeface="+mj-ea"/>
                <a:cs typeface="+mj-cs"/>
              </a:rPr>
              <a:t>nocciolaia</a:t>
            </a:r>
            <a:endParaRPr lang="en-US" sz="2800" dirty="0"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i="1" dirty="0" err="1">
                <a:ea typeface="+mj-ea"/>
                <a:cs typeface="+mj-cs"/>
              </a:rPr>
              <a:t>Gonócerus</a:t>
            </a:r>
            <a:r>
              <a:rPr lang="en-US" sz="2800" i="1" dirty="0">
                <a:ea typeface="+mj-ea"/>
                <a:cs typeface="+mj-cs"/>
              </a:rPr>
              <a:t> </a:t>
            </a:r>
            <a:r>
              <a:rPr lang="en-US" sz="2800" i="1" dirty="0" err="1">
                <a:ea typeface="+mj-ea"/>
                <a:cs typeface="+mj-cs"/>
              </a:rPr>
              <a:t>acuteangulatus</a:t>
            </a:r>
            <a:endParaRPr lang="en-US" sz="2800" i="1" dirty="0">
              <a:ea typeface="+mj-ea"/>
              <a:cs typeface="+mj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BCE8636-17D2-58BE-E1C6-3F5DEADAE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078537"/>
            <a:ext cx="4948461" cy="371134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D93B792-7470-E2DF-591E-D042581CCB7F}"/>
              </a:ext>
            </a:extLst>
          </p:cNvPr>
          <p:cNvSpPr txBox="1"/>
          <p:nvPr/>
        </p:nvSpPr>
        <p:spPr>
          <a:xfrm>
            <a:off x="3023827" y="678988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Presenza</a:t>
            </a:r>
            <a:r>
              <a:rPr lang="it-IT" sz="2400" dirty="0"/>
              <a:t>: </a:t>
            </a:r>
            <a:r>
              <a:rPr lang="it-IT" dirty="0"/>
              <a:t>primavera-estate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BE93F1-CF88-9BD8-3A14-C513798E58BE}"/>
              </a:ext>
            </a:extLst>
          </p:cNvPr>
          <p:cNvSpPr txBox="1"/>
          <p:nvPr/>
        </p:nvSpPr>
        <p:spPr>
          <a:xfrm>
            <a:off x="372895" y="1393006"/>
            <a:ext cx="8398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Specie di cimice appartenente alla Famiglia Coreidi che svolge il suo intero ciclo vitale esclusivamente sulla pianta del nocciolo. Gli adulti sono lunghi 12-15 mm circa, il corpo di colore marrone presenta una forma allungata con un evidente restringimento nella zona toracica, mentre sul dorso è possibile riscontrare la presenza di macchie bruno-rossastre</a:t>
            </a:r>
          </a:p>
        </p:txBody>
      </p:sp>
    </p:spTree>
    <p:extLst>
      <p:ext uri="{BB962C8B-B14F-4D97-AF65-F5344CB8AC3E}">
        <p14:creationId xmlns:p14="http://schemas.microsoft.com/office/powerpoint/2010/main" val="3309783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 descr="danni su noccio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193791"/>
            <a:ext cx="6192363" cy="35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0147" name="Text Box 3"/>
          <p:cNvSpPr txBox="1">
            <a:spLocks noChangeArrowheads="1"/>
          </p:cNvSpPr>
          <p:nvPr/>
        </p:nvSpPr>
        <p:spPr bwMode="auto">
          <a:xfrm>
            <a:off x="719409" y="5904359"/>
            <a:ext cx="712879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Definizione </a:t>
            </a:r>
            <a:r>
              <a:rPr lang="it-IT" dirty="0" err="1">
                <a:solidFill>
                  <a:prstClr val="white"/>
                </a:solidFill>
              </a:rPr>
              <a:t>cimiciato</a:t>
            </a:r>
            <a:r>
              <a:rPr lang="it-IT" dirty="0">
                <a:solidFill>
                  <a:prstClr val="white"/>
                </a:solidFill>
              </a:rPr>
              <a:t>: “Alterazione più o meno estesa del seme della nocciola che genera una colorazione grigio-marrone di circa un terzo dell’area del frutto provocandone un gusto sgradevole”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BADC31-FD8D-2BDF-FE2F-29943945A728}"/>
              </a:ext>
            </a:extLst>
          </p:cNvPr>
          <p:cNvSpPr txBox="1"/>
          <p:nvPr/>
        </p:nvSpPr>
        <p:spPr>
          <a:xfrm>
            <a:off x="583494" y="431751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Danno</a:t>
            </a:r>
          </a:p>
          <a:p>
            <a:endParaRPr lang="it-IT" dirty="0"/>
          </a:p>
          <a:p>
            <a:r>
              <a:rPr lang="it-IT" dirty="0"/>
              <a:t>Il danno da questo insetto è causato dalle punture di nutrizione che effettua nella parte libera della cupola determinando un aborto traumatico dei frutti prematuri e il “</a:t>
            </a:r>
            <a:r>
              <a:rPr lang="it-IT" dirty="0" err="1"/>
              <a:t>cimiciato</a:t>
            </a:r>
            <a:r>
              <a:rPr lang="it-IT" dirty="0"/>
              <a:t>” sui frutti con maturazione avanzata.</a:t>
            </a:r>
          </a:p>
        </p:txBody>
      </p:sp>
    </p:spTree>
    <p:extLst>
      <p:ext uri="{BB962C8B-B14F-4D97-AF65-F5344CB8AC3E}">
        <p14:creationId xmlns:p14="http://schemas.microsoft.com/office/powerpoint/2010/main" val="2101746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ext Box 2"/>
          <p:cNvSpPr txBox="1">
            <a:spLocks noChangeArrowheads="1"/>
          </p:cNvSpPr>
          <p:nvPr/>
        </p:nvSpPr>
        <p:spPr bwMode="auto">
          <a:xfrm>
            <a:off x="2771800" y="632378"/>
            <a:ext cx="331236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dirty="0"/>
              <a:t>Cimice verde </a:t>
            </a:r>
          </a:p>
          <a:p>
            <a:pPr algn="ctr">
              <a:spcBef>
                <a:spcPct val="50000"/>
              </a:spcBef>
            </a:pPr>
            <a:r>
              <a:rPr lang="it-IT" sz="2800" i="1" dirty="0" err="1"/>
              <a:t>Palomena</a:t>
            </a:r>
            <a:r>
              <a:rPr lang="it-IT" sz="2800" i="1" dirty="0"/>
              <a:t> prasina</a:t>
            </a:r>
          </a:p>
        </p:txBody>
      </p:sp>
      <p:sp>
        <p:nvSpPr>
          <p:cNvPr id="380933" name="Text Box 5"/>
          <p:cNvSpPr txBox="1">
            <a:spLocks noChangeArrowheads="1"/>
          </p:cNvSpPr>
          <p:nvPr/>
        </p:nvSpPr>
        <p:spPr bwMode="auto">
          <a:xfrm>
            <a:off x="1029424" y="5832351"/>
            <a:ext cx="75608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dirty="0">
                <a:solidFill>
                  <a:prstClr val="white"/>
                </a:solidFill>
              </a:rPr>
              <a:t>Nei nostri ambienti gli adulti svernanti migrano sulle piante di nocciolo già nella metà di aprile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70E5FCA-B122-88D4-B379-F212F3F6B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087935"/>
            <a:ext cx="529258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83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tangolo arrotondato 50"/>
          <p:cNvSpPr/>
          <p:nvPr/>
        </p:nvSpPr>
        <p:spPr>
          <a:xfrm>
            <a:off x="864133" y="503759"/>
            <a:ext cx="7360171" cy="591486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35189" y="5739609"/>
            <a:ext cx="5316537" cy="277906"/>
            <a:chOff x="960" y="3504"/>
            <a:chExt cx="4080" cy="192"/>
          </a:xfrm>
        </p:grpSpPr>
        <p:sp>
          <p:nvSpPr>
            <p:cNvPr id="393219" name="Line 3"/>
            <p:cNvSpPr>
              <a:spLocks noChangeShapeType="1"/>
            </p:cNvSpPr>
            <p:nvPr/>
          </p:nvSpPr>
          <p:spPr bwMode="auto">
            <a:xfrm>
              <a:off x="960" y="3504"/>
              <a:ext cx="40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04" tIns="151" rIns="304" bIns="151">
              <a:spAutoFit/>
            </a:bodyPr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960" y="3504"/>
              <a:ext cx="1012" cy="192"/>
              <a:chOff x="960" y="3408"/>
              <a:chExt cx="1012" cy="192"/>
            </a:xfrm>
          </p:grpSpPr>
          <p:sp>
            <p:nvSpPr>
              <p:cNvPr id="393221" name="Rectangle 5"/>
              <p:cNvSpPr>
                <a:spLocks noChangeArrowheads="1"/>
              </p:cNvSpPr>
              <p:nvPr/>
            </p:nvSpPr>
            <p:spPr bwMode="auto">
              <a:xfrm>
                <a:off x="960" y="3408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393222" name="Rectangle 6"/>
              <p:cNvSpPr>
                <a:spLocks noChangeArrowheads="1"/>
              </p:cNvSpPr>
              <p:nvPr/>
            </p:nvSpPr>
            <p:spPr bwMode="auto">
              <a:xfrm>
                <a:off x="1296" y="3408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393223" name="Rectangle 7"/>
              <p:cNvSpPr>
                <a:spLocks noChangeArrowheads="1"/>
              </p:cNvSpPr>
              <p:nvPr/>
            </p:nvSpPr>
            <p:spPr bwMode="auto">
              <a:xfrm>
                <a:off x="1632" y="3408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968" y="3504"/>
              <a:ext cx="1012" cy="192"/>
              <a:chOff x="1056" y="3504"/>
              <a:chExt cx="1012" cy="192"/>
            </a:xfrm>
          </p:grpSpPr>
          <p:sp>
            <p:nvSpPr>
              <p:cNvPr id="393225" name="Rectangle 9"/>
              <p:cNvSpPr>
                <a:spLocks noChangeArrowheads="1"/>
              </p:cNvSpPr>
              <p:nvPr/>
            </p:nvSpPr>
            <p:spPr bwMode="auto">
              <a:xfrm>
                <a:off x="1056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393226" name="Rectangle 10"/>
              <p:cNvSpPr>
                <a:spLocks noChangeArrowheads="1"/>
              </p:cNvSpPr>
              <p:nvPr/>
            </p:nvSpPr>
            <p:spPr bwMode="auto">
              <a:xfrm>
                <a:off x="1392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393227" name="Rectangle 11"/>
              <p:cNvSpPr>
                <a:spLocks noChangeArrowheads="1"/>
              </p:cNvSpPr>
              <p:nvPr/>
            </p:nvSpPr>
            <p:spPr bwMode="auto">
              <a:xfrm>
                <a:off x="1728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976" y="3504"/>
              <a:ext cx="1012" cy="192"/>
              <a:chOff x="1056" y="3504"/>
              <a:chExt cx="1012" cy="192"/>
            </a:xfrm>
          </p:grpSpPr>
          <p:sp>
            <p:nvSpPr>
              <p:cNvPr id="393229" name="Rectangle 13"/>
              <p:cNvSpPr>
                <a:spLocks noChangeArrowheads="1"/>
              </p:cNvSpPr>
              <p:nvPr/>
            </p:nvSpPr>
            <p:spPr bwMode="auto">
              <a:xfrm>
                <a:off x="1056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393230" name="Rectangle 14"/>
              <p:cNvSpPr>
                <a:spLocks noChangeArrowheads="1"/>
              </p:cNvSpPr>
              <p:nvPr/>
            </p:nvSpPr>
            <p:spPr bwMode="auto">
              <a:xfrm>
                <a:off x="1392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393231" name="Rectangle 15"/>
              <p:cNvSpPr>
                <a:spLocks noChangeArrowheads="1"/>
              </p:cNvSpPr>
              <p:nvPr/>
            </p:nvSpPr>
            <p:spPr bwMode="auto">
              <a:xfrm>
                <a:off x="1728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3984" y="3504"/>
              <a:ext cx="1012" cy="192"/>
              <a:chOff x="1056" y="3504"/>
              <a:chExt cx="1012" cy="192"/>
            </a:xfrm>
          </p:grpSpPr>
          <p:sp>
            <p:nvSpPr>
              <p:cNvPr id="393233" name="Rectangle 17"/>
              <p:cNvSpPr>
                <a:spLocks noChangeArrowheads="1"/>
              </p:cNvSpPr>
              <p:nvPr/>
            </p:nvSpPr>
            <p:spPr bwMode="auto">
              <a:xfrm>
                <a:off x="1056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393234" name="Rectangle 18"/>
              <p:cNvSpPr>
                <a:spLocks noChangeArrowheads="1"/>
              </p:cNvSpPr>
              <p:nvPr/>
            </p:nvSpPr>
            <p:spPr bwMode="auto">
              <a:xfrm>
                <a:off x="1392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393235" name="Rectangle 19"/>
              <p:cNvSpPr>
                <a:spLocks noChangeArrowheads="1"/>
              </p:cNvSpPr>
              <p:nvPr/>
            </p:nvSpPr>
            <p:spPr bwMode="auto">
              <a:xfrm>
                <a:off x="1728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93236" name="Line 20"/>
          <p:cNvSpPr>
            <a:spLocks noChangeShapeType="1"/>
          </p:cNvSpPr>
          <p:nvPr/>
        </p:nvSpPr>
        <p:spPr bwMode="auto">
          <a:xfrm>
            <a:off x="2135188" y="1805782"/>
            <a:ext cx="0" cy="3968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93237" name="Text Box 21"/>
          <p:cNvSpPr txBox="1">
            <a:spLocks noChangeArrowheads="1"/>
          </p:cNvSpPr>
          <p:nvPr/>
        </p:nvSpPr>
        <p:spPr bwMode="auto">
          <a:xfrm>
            <a:off x="2198689" y="5747545"/>
            <a:ext cx="312737" cy="2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400" b="1">
                <a:solidFill>
                  <a:prstClr val="black"/>
                </a:solidFill>
                <a:latin typeface="Comic Sans MS" charset="0"/>
              </a:rPr>
              <a:t>01</a:t>
            </a:r>
          </a:p>
        </p:txBody>
      </p:sp>
      <p:sp>
        <p:nvSpPr>
          <p:cNvPr id="393238" name="Text Box 22"/>
          <p:cNvSpPr txBox="1">
            <a:spLocks noChangeArrowheads="1"/>
          </p:cNvSpPr>
          <p:nvPr/>
        </p:nvSpPr>
        <p:spPr bwMode="auto">
          <a:xfrm>
            <a:off x="2636839" y="5747545"/>
            <a:ext cx="312737" cy="2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400" b="1">
                <a:solidFill>
                  <a:prstClr val="black"/>
                </a:solidFill>
                <a:latin typeface="Comic Sans MS" charset="0"/>
              </a:rPr>
              <a:t>02</a:t>
            </a:r>
          </a:p>
        </p:txBody>
      </p:sp>
      <p:sp>
        <p:nvSpPr>
          <p:cNvPr id="393239" name="Text Box 23"/>
          <p:cNvSpPr txBox="1">
            <a:spLocks noChangeArrowheads="1"/>
          </p:cNvSpPr>
          <p:nvPr/>
        </p:nvSpPr>
        <p:spPr bwMode="auto">
          <a:xfrm>
            <a:off x="3073400" y="5747545"/>
            <a:ext cx="312738" cy="2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400" b="1">
                <a:solidFill>
                  <a:prstClr val="black"/>
                </a:solidFill>
                <a:latin typeface="Comic Sans MS" charset="0"/>
              </a:rPr>
              <a:t>03</a:t>
            </a:r>
          </a:p>
        </p:txBody>
      </p:sp>
      <p:sp>
        <p:nvSpPr>
          <p:cNvPr id="393240" name="Text Box 24"/>
          <p:cNvSpPr txBox="1">
            <a:spLocks noChangeArrowheads="1"/>
          </p:cNvSpPr>
          <p:nvPr/>
        </p:nvSpPr>
        <p:spPr bwMode="auto">
          <a:xfrm>
            <a:off x="7013575" y="5747545"/>
            <a:ext cx="312738" cy="2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400" b="1">
                <a:solidFill>
                  <a:prstClr val="black"/>
                </a:solidFill>
                <a:latin typeface="Comic Sans MS" charset="0"/>
              </a:rPr>
              <a:t>12</a:t>
            </a:r>
          </a:p>
        </p:txBody>
      </p:sp>
      <p:sp>
        <p:nvSpPr>
          <p:cNvPr id="393241" name="Text Box 25"/>
          <p:cNvSpPr txBox="1">
            <a:spLocks noChangeArrowheads="1"/>
          </p:cNvSpPr>
          <p:nvPr/>
        </p:nvSpPr>
        <p:spPr bwMode="auto">
          <a:xfrm>
            <a:off x="3511550" y="5747545"/>
            <a:ext cx="312738" cy="2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400" b="1">
                <a:solidFill>
                  <a:prstClr val="black"/>
                </a:solidFill>
                <a:latin typeface="Comic Sans MS" charset="0"/>
              </a:rPr>
              <a:t>04</a:t>
            </a:r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6138864" y="5747545"/>
            <a:ext cx="312737" cy="2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400" b="1">
                <a:solidFill>
                  <a:prstClr val="black"/>
                </a:solidFill>
                <a:latin typeface="Comic Sans MS" charset="0"/>
              </a:rPr>
              <a:t>10</a:t>
            </a:r>
          </a:p>
        </p:txBody>
      </p:sp>
      <p:sp>
        <p:nvSpPr>
          <p:cNvPr id="393243" name="Text Box 27"/>
          <p:cNvSpPr txBox="1">
            <a:spLocks noChangeArrowheads="1"/>
          </p:cNvSpPr>
          <p:nvPr/>
        </p:nvSpPr>
        <p:spPr bwMode="auto">
          <a:xfrm>
            <a:off x="5700714" y="5747545"/>
            <a:ext cx="312737" cy="2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400" b="1">
                <a:solidFill>
                  <a:prstClr val="black"/>
                </a:solidFill>
                <a:latin typeface="Comic Sans MS" charset="0"/>
              </a:rPr>
              <a:t>09</a:t>
            </a:r>
          </a:p>
        </p:txBody>
      </p:sp>
      <p:sp>
        <p:nvSpPr>
          <p:cNvPr id="393244" name="Text Box 28"/>
          <p:cNvSpPr txBox="1">
            <a:spLocks noChangeArrowheads="1"/>
          </p:cNvSpPr>
          <p:nvPr/>
        </p:nvSpPr>
        <p:spPr bwMode="auto">
          <a:xfrm>
            <a:off x="5262564" y="5747545"/>
            <a:ext cx="312737" cy="2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400" b="1">
                <a:solidFill>
                  <a:prstClr val="black"/>
                </a:solidFill>
                <a:latin typeface="Comic Sans MS" charset="0"/>
              </a:rPr>
              <a:t>08</a:t>
            </a:r>
          </a:p>
        </p:txBody>
      </p:sp>
      <p:sp>
        <p:nvSpPr>
          <p:cNvPr id="393245" name="Text Box 29"/>
          <p:cNvSpPr txBox="1">
            <a:spLocks noChangeArrowheads="1"/>
          </p:cNvSpPr>
          <p:nvPr/>
        </p:nvSpPr>
        <p:spPr bwMode="auto">
          <a:xfrm>
            <a:off x="4824414" y="5747545"/>
            <a:ext cx="312737" cy="2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400" b="1">
                <a:solidFill>
                  <a:prstClr val="black"/>
                </a:solidFill>
                <a:latin typeface="Comic Sans MS" charset="0"/>
              </a:rPr>
              <a:t>07</a:t>
            </a:r>
          </a:p>
        </p:txBody>
      </p:sp>
      <p:sp>
        <p:nvSpPr>
          <p:cNvPr id="393246" name="Text Box 30"/>
          <p:cNvSpPr txBox="1">
            <a:spLocks noChangeArrowheads="1"/>
          </p:cNvSpPr>
          <p:nvPr/>
        </p:nvSpPr>
        <p:spPr bwMode="auto">
          <a:xfrm>
            <a:off x="4387850" y="5747545"/>
            <a:ext cx="312738" cy="2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400" b="1">
                <a:solidFill>
                  <a:prstClr val="black"/>
                </a:solidFill>
                <a:latin typeface="Comic Sans MS" charset="0"/>
              </a:rPr>
              <a:t>06</a:t>
            </a:r>
          </a:p>
        </p:txBody>
      </p:sp>
      <p:sp>
        <p:nvSpPr>
          <p:cNvPr id="393247" name="Text Box 31"/>
          <p:cNvSpPr txBox="1">
            <a:spLocks noChangeArrowheads="1"/>
          </p:cNvSpPr>
          <p:nvPr/>
        </p:nvSpPr>
        <p:spPr bwMode="auto">
          <a:xfrm>
            <a:off x="3949700" y="5747545"/>
            <a:ext cx="312738" cy="2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400" b="1">
                <a:solidFill>
                  <a:prstClr val="black"/>
                </a:solidFill>
                <a:latin typeface="Comic Sans MS" charset="0"/>
              </a:rPr>
              <a:t>05</a:t>
            </a:r>
          </a:p>
        </p:txBody>
      </p:sp>
      <p:sp>
        <p:nvSpPr>
          <p:cNvPr id="393248" name="Text Box 32"/>
          <p:cNvSpPr txBox="1">
            <a:spLocks noChangeArrowheads="1"/>
          </p:cNvSpPr>
          <p:nvPr/>
        </p:nvSpPr>
        <p:spPr bwMode="auto">
          <a:xfrm>
            <a:off x="6575425" y="5747545"/>
            <a:ext cx="312738" cy="2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400" b="1">
                <a:solidFill>
                  <a:prstClr val="black"/>
                </a:solidFill>
                <a:latin typeface="Comic Sans MS" charset="0"/>
              </a:rPr>
              <a:t>11</a:t>
            </a:r>
          </a:p>
        </p:txBody>
      </p:sp>
      <p:sp>
        <p:nvSpPr>
          <p:cNvPr id="393249" name="Text Box 33"/>
          <p:cNvSpPr txBox="1">
            <a:spLocks noChangeArrowheads="1"/>
          </p:cNvSpPr>
          <p:nvPr/>
        </p:nvSpPr>
        <p:spPr bwMode="auto">
          <a:xfrm>
            <a:off x="1447801" y="4660108"/>
            <a:ext cx="5635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Uova</a:t>
            </a:r>
          </a:p>
        </p:txBody>
      </p:sp>
      <p:sp>
        <p:nvSpPr>
          <p:cNvPr id="393250" name="Text Box 34"/>
          <p:cNvSpPr txBox="1">
            <a:spLocks noChangeArrowheads="1"/>
          </p:cNvSpPr>
          <p:nvPr/>
        </p:nvSpPr>
        <p:spPr bwMode="auto">
          <a:xfrm>
            <a:off x="1219201" y="3847308"/>
            <a:ext cx="854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Neanidi</a:t>
            </a:r>
          </a:p>
        </p:txBody>
      </p:sp>
      <p:sp>
        <p:nvSpPr>
          <p:cNvPr id="393251" name="Text Box 35"/>
          <p:cNvSpPr txBox="1">
            <a:spLocks noChangeArrowheads="1"/>
          </p:cNvSpPr>
          <p:nvPr/>
        </p:nvSpPr>
        <p:spPr bwMode="auto">
          <a:xfrm>
            <a:off x="1258888" y="2159795"/>
            <a:ext cx="7159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Adulti</a:t>
            </a:r>
          </a:p>
        </p:txBody>
      </p:sp>
      <p:sp>
        <p:nvSpPr>
          <p:cNvPr id="393252" name="Line 36"/>
          <p:cNvSpPr>
            <a:spLocks noChangeShapeType="1"/>
          </p:cNvSpPr>
          <p:nvPr/>
        </p:nvSpPr>
        <p:spPr bwMode="auto">
          <a:xfrm>
            <a:off x="1573213" y="4939507"/>
            <a:ext cx="5753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93253" name="Line 37"/>
          <p:cNvSpPr>
            <a:spLocks noChangeShapeType="1"/>
          </p:cNvSpPr>
          <p:nvPr/>
        </p:nvSpPr>
        <p:spPr bwMode="auto">
          <a:xfrm>
            <a:off x="1573213" y="3305969"/>
            <a:ext cx="5753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93254" name="Line 38"/>
          <p:cNvSpPr>
            <a:spLocks noChangeShapeType="1"/>
          </p:cNvSpPr>
          <p:nvPr/>
        </p:nvSpPr>
        <p:spPr bwMode="auto">
          <a:xfrm>
            <a:off x="1573213" y="4126707"/>
            <a:ext cx="5753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93255" name="Rectangle 39"/>
          <p:cNvSpPr>
            <a:spLocks noChangeArrowheads="1"/>
          </p:cNvSpPr>
          <p:nvPr/>
        </p:nvSpPr>
        <p:spPr bwMode="auto">
          <a:xfrm>
            <a:off x="5580064" y="2088357"/>
            <a:ext cx="1800225" cy="277304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93256" name="Rectangle 40"/>
          <p:cNvSpPr>
            <a:spLocks noChangeArrowheads="1"/>
          </p:cNvSpPr>
          <p:nvPr/>
        </p:nvSpPr>
        <p:spPr bwMode="auto">
          <a:xfrm>
            <a:off x="4343400" y="3667919"/>
            <a:ext cx="1066800" cy="277304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93257" name="Rectangle 41"/>
          <p:cNvSpPr>
            <a:spLocks noChangeArrowheads="1"/>
          </p:cNvSpPr>
          <p:nvPr/>
        </p:nvSpPr>
        <p:spPr bwMode="auto">
          <a:xfrm>
            <a:off x="3886201" y="4429919"/>
            <a:ext cx="874713" cy="277304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93258" name="Text Box 42"/>
          <p:cNvSpPr txBox="1">
            <a:spLocks noChangeArrowheads="1"/>
          </p:cNvSpPr>
          <p:nvPr/>
        </p:nvSpPr>
        <p:spPr bwMode="auto">
          <a:xfrm>
            <a:off x="4262439" y="6122195"/>
            <a:ext cx="750887" cy="2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1400" b="1">
                <a:solidFill>
                  <a:prstClr val="black"/>
                </a:solidFill>
                <a:latin typeface="Comic Sans MS" charset="0"/>
              </a:rPr>
              <a:t>Mesi</a:t>
            </a:r>
          </a:p>
        </p:txBody>
      </p:sp>
      <p:sp>
        <p:nvSpPr>
          <p:cNvPr id="393259" name="Rectangle 43"/>
          <p:cNvSpPr>
            <a:spLocks noChangeArrowheads="1"/>
          </p:cNvSpPr>
          <p:nvPr/>
        </p:nvSpPr>
        <p:spPr bwMode="auto">
          <a:xfrm>
            <a:off x="2124076" y="2088357"/>
            <a:ext cx="1655763" cy="277304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93260" name="Rectangle 44"/>
          <p:cNvSpPr>
            <a:spLocks noChangeArrowheads="1"/>
          </p:cNvSpPr>
          <p:nvPr/>
        </p:nvSpPr>
        <p:spPr bwMode="auto">
          <a:xfrm>
            <a:off x="4572000" y="2905919"/>
            <a:ext cx="1219200" cy="277304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rgbClr val="FFCC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93261" name="Text Box 45"/>
          <p:cNvSpPr txBox="1">
            <a:spLocks noChangeArrowheads="1"/>
          </p:cNvSpPr>
          <p:nvPr/>
        </p:nvSpPr>
        <p:spPr bwMode="auto">
          <a:xfrm>
            <a:off x="3352800" y="696120"/>
            <a:ext cx="2743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dirty="0">
                <a:solidFill>
                  <a:prstClr val="black"/>
                </a:solidFill>
                <a:latin typeface="Comic Sans MS" charset="0"/>
              </a:rPr>
              <a:t>Ciclo biologico</a:t>
            </a:r>
            <a:endParaRPr lang="it-IT" sz="2400" i="1" dirty="0">
              <a:solidFill>
                <a:srgbClr val="FFFF00"/>
              </a:solidFill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it-IT" sz="2400" i="1" dirty="0" err="1">
                <a:solidFill>
                  <a:srgbClr val="FFFF00"/>
                </a:solidFill>
                <a:latin typeface="Comic Sans MS" charset="0"/>
              </a:rPr>
              <a:t>Palomena</a:t>
            </a:r>
            <a:r>
              <a:rPr lang="it-IT" sz="2400" i="1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it-IT" sz="2400" i="1" dirty="0" err="1">
                <a:solidFill>
                  <a:srgbClr val="FFFF00"/>
                </a:solidFill>
                <a:latin typeface="Comic Sans MS" charset="0"/>
              </a:rPr>
              <a:t>pràsina</a:t>
            </a:r>
            <a:endParaRPr lang="it-IT" sz="2400" i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393262" name="Text Box 46"/>
          <p:cNvSpPr txBox="1">
            <a:spLocks noChangeArrowheads="1"/>
          </p:cNvSpPr>
          <p:nvPr/>
        </p:nvSpPr>
        <p:spPr bwMode="auto">
          <a:xfrm>
            <a:off x="1258888" y="2880520"/>
            <a:ext cx="7159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Ninfe</a:t>
            </a:r>
          </a:p>
        </p:txBody>
      </p:sp>
      <p:sp>
        <p:nvSpPr>
          <p:cNvPr id="393263" name="Rectangle 47" descr="Diagonali larghe verso l'alto"/>
          <p:cNvSpPr>
            <a:spLocks noChangeArrowheads="1"/>
          </p:cNvSpPr>
          <p:nvPr/>
        </p:nvSpPr>
        <p:spPr bwMode="auto">
          <a:xfrm>
            <a:off x="3779838" y="2088357"/>
            <a:ext cx="2305050" cy="277304"/>
          </a:xfrm>
          <a:prstGeom prst="rect">
            <a:avLst/>
          </a:prstGeom>
          <a:pattFill prst="wdUpDiag">
            <a:fgClr>
              <a:srgbClr val="0000FF"/>
            </a:fgClr>
            <a:bgClr>
              <a:srgbClr val="66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93264" name="Text Box 48"/>
          <p:cNvSpPr txBox="1">
            <a:spLocks noChangeArrowheads="1"/>
          </p:cNvSpPr>
          <p:nvPr/>
        </p:nvSpPr>
        <p:spPr bwMode="auto">
          <a:xfrm>
            <a:off x="2484438" y="2159795"/>
            <a:ext cx="1079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1600" b="1">
                <a:solidFill>
                  <a:srgbClr val="F32E13"/>
                </a:solidFill>
                <a:latin typeface="Comic Sans MS" charset="0"/>
              </a:rPr>
              <a:t>svernanti</a:t>
            </a:r>
          </a:p>
        </p:txBody>
      </p:sp>
      <p:sp>
        <p:nvSpPr>
          <p:cNvPr id="393265" name="Text Box 49"/>
          <p:cNvSpPr txBox="1">
            <a:spLocks noChangeArrowheads="1"/>
          </p:cNvSpPr>
          <p:nvPr/>
        </p:nvSpPr>
        <p:spPr bwMode="auto">
          <a:xfrm>
            <a:off x="6156325" y="2159795"/>
            <a:ext cx="1079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1600" b="1">
                <a:solidFill>
                  <a:srgbClr val="F32E13"/>
                </a:solidFill>
                <a:latin typeface="Comic Sans MS" charset="0"/>
              </a:rPr>
              <a:t>svernanti</a:t>
            </a:r>
          </a:p>
        </p:txBody>
      </p:sp>
      <p:sp>
        <p:nvSpPr>
          <p:cNvPr id="393266" name="Text Box 50"/>
          <p:cNvSpPr txBox="1">
            <a:spLocks noChangeArrowheads="1"/>
          </p:cNvSpPr>
          <p:nvPr/>
        </p:nvSpPr>
        <p:spPr bwMode="auto">
          <a:xfrm>
            <a:off x="4356100" y="2159795"/>
            <a:ext cx="1079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1600" b="1">
                <a:solidFill>
                  <a:srgbClr val="F32E13"/>
                </a:solidFill>
                <a:latin typeface="Comic Sans MS" charset="0"/>
              </a:rPr>
              <a:t>attivi</a:t>
            </a:r>
          </a:p>
        </p:txBody>
      </p:sp>
    </p:spTree>
    <p:extLst>
      <p:ext uri="{BB962C8B-B14F-4D97-AF65-F5344CB8AC3E}">
        <p14:creationId xmlns:p14="http://schemas.microsoft.com/office/powerpoint/2010/main" val="1546087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uova 2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15" y="2200517"/>
            <a:ext cx="4110216" cy="308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1955" name="Picture 3" descr="uo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200517"/>
            <a:ext cx="3183942" cy="48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1956" name="Text Box 4"/>
          <p:cNvSpPr txBox="1">
            <a:spLocks noChangeArrowheads="1"/>
          </p:cNvSpPr>
          <p:nvPr/>
        </p:nvSpPr>
        <p:spPr bwMode="auto">
          <a:xfrm>
            <a:off x="2497754" y="593387"/>
            <a:ext cx="383436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dirty="0"/>
              <a:t>Cimice verde </a:t>
            </a:r>
          </a:p>
          <a:p>
            <a:pPr algn="ctr">
              <a:spcBef>
                <a:spcPct val="50000"/>
              </a:spcBef>
            </a:pPr>
            <a:r>
              <a:rPr lang="it-IT" sz="2800" i="1" dirty="0" err="1"/>
              <a:t>Palomena</a:t>
            </a:r>
            <a:r>
              <a:rPr lang="it-IT" sz="2800" i="1" dirty="0"/>
              <a:t> prasina</a:t>
            </a:r>
          </a:p>
        </p:txBody>
      </p:sp>
      <p:sp>
        <p:nvSpPr>
          <p:cNvPr id="381957" name="Text Box 5"/>
          <p:cNvSpPr txBox="1">
            <a:spLocks noChangeArrowheads="1"/>
          </p:cNvSpPr>
          <p:nvPr/>
        </p:nvSpPr>
        <p:spPr bwMode="auto">
          <a:xfrm>
            <a:off x="737928" y="5700702"/>
            <a:ext cx="39780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400" b="1" i="1" dirty="0" err="1"/>
              <a:t>Ovature</a:t>
            </a:r>
            <a:r>
              <a:rPr lang="it-IT" sz="2400" b="1" i="1" dirty="0"/>
              <a:t> costituite in genere da 28 elementi</a:t>
            </a:r>
          </a:p>
        </p:txBody>
      </p:sp>
    </p:spTree>
    <p:extLst>
      <p:ext uri="{BB962C8B-B14F-4D97-AF65-F5344CB8AC3E}">
        <p14:creationId xmlns:p14="http://schemas.microsoft.com/office/powerpoint/2010/main" val="3773971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 descr="schiusa uova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276" y="863799"/>
            <a:ext cx="6615291" cy="432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4003" name="Text Box 3"/>
          <p:cNvSpPr txBox="1">
            <a:spLocks noChangeArrowheads="1"/>
          </p:cNvSpPr>
          <p:nvPr/>
        </p:nvSpPr>
        <p:spPr bwMode="auto">
          <a:xfrm>
            <a:off x="846513" y="5472311"/>
            <a:ext cx="73448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400" dirty="0"/>
              <a:t>Le prime neanidi fuoriescono dall’uovo tra la prima e la seconda decade di maggio</a:t>
            </a:r>
          </a:p>
        </p:txBody>
      </p:sp>
    </p:spTree>
    <p:extLst>
      <p:ext uri="{BB962C8B-B14F-4D97-AF65-F5344CB8AC3E}">
        <p14:creationId xmlns:p14="http://schemas.microsoft.com/office/powerpoint/2010/main" val="3387851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 descr="nean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905010"/>
            <a:ext cx="4055118" cy="304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5027" name="Picture 3" descr="neanid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667" y="905010"/>
            <a:ext cx="4055400" cy="304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418203" y="4298295"/>
            <a:ext cx="835292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400" dirty="0">
                <a:solidFill>
                  <a:prstClr val="white"/>
                </a:solidFill>
              </a:rPr>
              <a:t>In genere, le neanidi di II età si lasciano cadere sulla vegetazione erbacea sottostante e compiono parte dello sviluppo giovanile soprattutto a carico delle graminacee spontanee presenti nell’interfilare. Raggiunta la V età risalgono sul nocciolo dove a partire dalla prima decade di luglio sfarfallano i primi adulti della nuova generazione.</a:t>
            </a:r>
          </a:p>
        </p:txBody>
      </p:sp>
    </p:spTree>
    <p:extLst>
      <p:ext uri="{BB962C8B-B14F-4D97-AF65-F5344CB8AC3E}">
        <p14:creationId xmlns:p14="http://schemas.microsoft.com/office/powerpoint/2010/main" val="1777167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D012AC-D32C-B94F-0418-764410D07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9712" y="32297"/>
            <a:ext cx="4576564" cy="704045"/>
          </a:xfrm>
        </p:spPr>
        <p:txBody>
          <a:bodyPr>
            <a:normAutofit/>
          </a:bodyPr>
          <a:lstStyle/>
          <a:p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Progetto PCDBIO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8EEE5F-3D6A-3BEA-5A69-29273524A70F}"/>
              </a:ext>
            </a:extLst>
          </p:cNvPr>
          <p:cNvSpPr txBox="1"/>
          <p:nvPr/>
        </p:nvSpPr>
        <p:spPr>
          <a:xfrm>
            <a:off x="107504" y="334400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Criticità presenti: 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C835CD-897B-0A53-1E49-2142115A94B1}"/>
              </a:ext>
            </a:extLst>
          </p:cNvPr>
          <p:cNvSpPr txBox="1"/>
          <p:nvPr/>
        </p:nvSpPr>
        <p:spPr>
          <a:xfrm>
            <a:off x="2163091" y="1727895"/>
            <a:ext cx="6840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L’eccessiva espansione della coltura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coricola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l'avvento di nuove avversità nel territorio della Tuscia Cimina hanno determinato alcune emergenze e non poche criticità, che possono mettere in pericolo il reddito dei produttori e la sostenibilità ambientale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Eccessivo utilizzo della chimica in agricoltura (concimi e pesticidi)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sistema di assistenza tecnica ai produttori e di monitoraggio dei parassiti risente moltissimo di inadeguate risorse finanziarie e di una debole organizzazione delle stesse limitate risorse.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Limitata interazione tra la comunità scientifica e servizi di consulenza da un lato e le aziende agricole dall’altro; Questo comporta una insufficiente ed efficace divulgazione delle buone e corrette pratiche agricole che consentono la razionale gestione ecocompatibile dei castagneti e dei noccioleti.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7743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8C6A96-B674-7CCF-2961-C825C35B7160}"/>
              </a:ext>
            </a:extLst>
          </p:cNvPr>
          <p:cNvSpPr txBox="1"/>
          <p:nvPr/>
        </p:nvSpPr>
        <p:spPr>
          <a:xfrm>
            <a:off x="611560" y="505411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Caratteri distintivi:</a:t>
            </a:r>
          </a:p>
          <a:p>
            <a:endParaRPr lang="it-IT" sz="2400" dirty="0"/>
          </a:p>
          <a:p>
            <a:r>
              <a:rPr lang="it-IT" sz="2400" dirty="0"/>
              <a:t>A differenza di </a:t>
            </a:r>
            <a:r>
              <a:rPr lang="it-IT" sz="2400" i="1" dirty="0"/>
              <a:t>N. </a:t>
            </a:r>
            <a:r>
              <a:rPr lang="it-IT" sz="2400" i="1" dirty="0" err="1"/>
              <a:t>viridula</a:t>
            </a:r>
            <a:r>
              <a:rPr lang="it-IT" sz="2400" dirty="0"/>
              <a:t>, gli adulti di </a:t>
            </a:r>
            <a:r>
              <a:rPr lang="it-IT" sz="2400" i="1" dirty="0"/>
              <a:t>P. prasina </a:t>
            </a:r>
            <a:r>
              <a:rPr lang="it-IT" sz="2400" dirty="0"/>
              <a:t>non possiedono i 3 caratteristici puntini bianchi alla base dello scutello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446CDAA-C4A7-F5A8-363E-6FBA31843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83660" y="2604333"/>
            <a:ext cx="3019967" cy="4027922"/>
          </a:xfrm>
          <a:prstGeom prst="rect">
            <a:avLst/>
          </a:prstGeom>
        </p:spPr>
      </p:pic>
      <p:sp>
        <p:nvSpPr>
          <p:cNvPr id="5" name="Freccia in giù 4">
            <a:extLst>
              <a:ext uri="{FF2B5EF4-FFF2-40B4-BE49-F238E27FC236}">
                <a16:creationId xmlns:a16="http://schemas.microsoft.com/office/drawing/2014/main" id="{3FE1D848-96FF-7B3C-5FA2-41FDFC716962}"/>
              </a:ext>
            </a:extLst>
          </p:cNvPr>
          <p:cNvSpPr/>
          <p:nvPr/>
        </p:nvSpPr>
        <p:spPr>
          <a:xfrm>
            <a:off x="1981136" y="2518632"/>
            <a:ext cx="394372" cy="7553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68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A1FBFEF-0F09-CDFB-10F4-4C7B7FF46015}"/>
              </a:ext>
            </a:extLst>
          </p:cNvPr>
          <p:cNvSpPr/>
          <p:nvPr/>
        </p:nvSpPr>
        <p:spPr>
          <a:xfrm rot="1212238">
            <a:off x="1935409" y="3895966"/>
            <a:ext cx="592662" cy="1100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68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5A79D7-6C43-C465-54E3-56CDAFE962E8}"/>
              </a:ext>
            </a:extLst>
          </p:cNvPr>
          <p:cNvSpPr txBox="1"/>
          <p:nvPr/>
        </p:nvSpPr>
        <p:spPr>
          <a:xfrm>
            <a:off x="1320640" y="6256291"/>
            <a:ext cx="306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err="1"/>
              <a:t>Nezara</a:t>
            </a:r>
            <a:r>
              <a:rPr lang="it-IT" sz="2400" i="1" dirty="0"/>
              <a:t> </a:t>
            </a:r>
            <a:r>
              <a:rPr lang="it-IT" sz="2400" i="1" dirty="0" err="1"/>
              <a:t>viridula</a:t>
            </a:r>
            <a:endParaRPr lang="it-IT" sz="2400" i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6788C52-888C-DAC0-ED77-9CBB06A631E1}"/>
              </a:ext>
            </a:extLst>
          </p:cNvPr>
          <p:cNvSpPr txBox="1"/>
          <p:nvPr/>
        </p:nvSpPr>
        <p:spPr>
          <a:xfrm>
            <a:off x="5580112" y="620499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err="1"/>
              <a:t>Palomena</a:t>
            </a:r>
            <a:r>
              <a:rPr lang="it-IT" sz="2400" i="1" dirty="0"/>
              <a:t> prasina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8E2B3F-C5A1-553D-36D1-F02076D1C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102383"/>
            <a:ext cx="3922422" cy="30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04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E503FBD-BEA1-E497-A449-9FA9FADCC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3" r="3453"/>
          <a:stretch/>
        </p:blipFill>
        <p:spPr>
          <a:xfrm>
            <a:off x="4572000" y="10"/>
            <a:ext cx="4569617" cy="74863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91AD1F-7BBA-E257-8C10-E43003A4A0B9}"/>
              </a:ext>
            </a:extLst>
          </p:cNvPr>
          <p:cNvSpPr txBox="1"/>
          <p:nvPr/>
        </p:nvSpPr>
        <p:spPr>
          <a:xfrm>
            <a:off x="395536" y="3384079"/>
            <a:ext cx="406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Cimice verdastra</a:t>
            </a:r>
          </a:p>
          <a:p>
            <a:pPr algn="ctr"/>
            <a:r>
              <a:rPr lang="it-IT" sz="3600" i="1" dirty="0" err="1"/>
              <a:t>Nezara</a:t>
            </a:r>
            <a:r>
              <a:rPr lang="it-IT" sz="3600" i="1" dirty="0"/>
              <a:t> </a:t>
            </a:r>
            <a:r>
              <a:rPr lang="it-IT" sz="3600" i="1" dirty="0" err="1"/>
              <a:t>viridula</a:t>
            </a:r>
            <a:endParaRPr lang="it-IT" sz="3600" i="1" dirty="0"/>
          </a:p>
        </p:txBody>
      </p:sp>
    </p:spTree>
    <p:extLst>
      <p:ext uri="{BB962C8B-B14F-4D97-AF65-F5344CB8AC3E}">
        <p14:creationId xmlns:p14="http://schemas.microsoft.com/office/powerpoint/2010/main" val="628286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FF145A5-5201-0089-C98F-70A2B920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912839"/>
            <a:ext cx="7128792" cy="417818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E3CC5D-9C41-BBB9-243A-2495C4B1739F}"/>
              </a:ext>
            </a:extLst>
          </p:cNvPr>
          <p:cNvSpPr txBox="1"/>
          <p:nvPr/>
        </p:nvSpPr>
        <p:spPr>
          <a:xfrm>
            <a:off x="1882140" y="7096759"/>
            <a:ext cx="7261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 Stadi di sviluppo di </a:t>
            </a:r>
            <a:r>
              <a:rPr lang="it-IT" sz="1600" i="1" dirty="0" err="1"/>
              <a:t>Nezara</a:t>
            </a:r>
            <a:r>
              <a:rPr lang="it-IT" sz="1600" i="1" dirty="0"/>
              <a:t> </a:t>
            </a:r>
            <a:r>
              <a:rPr lang="it-IT" sz="1600" i="1" dirty="0" err="1"/>
              <a:t>viridula</a:t>
            </a:r>
            <a:r>
              <a:rPr lang="it-IT" sz="1600" i="1" dirty="0"/>
              <a:t> </a:t>
            </a:r>
            <a:r>
              <a:rPr lang="it-IT" sz="1600" dirty="0"/>
              <a:t>(Agro Slide Bank, 2021)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8D62EC-9E1F-9F0C-4489-435EBF636F17}"/>
              </a:ext>
            </a:extLst>
          </p:cNvPr>
          <p:cNvSpPr txBox="1"/>
          <p:nvPr/>
        </p:nvSpPr>
        <p:spPr>
          <a:xfrm>
            <a:off x="627158" y="183793"/>
            <a:ext cx="72062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/>
              <a:t> Gli stadi ninfali sono cinque, ma solo al secondo e terzo stadio questo insetto inizia a nutrirsi e progressivamente a cambiare nel colore e nella forma. Nel secondo stadio si </a:t>
            </a:r>
          </a:p>
          <a:p>
            <a:r>
              <a:rPr lang="it-IT" sz="2000" dirty="0"/>
              <a:t>presenta con testa e zampe nere, un addome rosso e un torace nero con macchie gialle; al terzo e quarto stadio l’intero corpo inizia a virare su una colorazione verdastra e nelle ninfe al quinto stadio è possibile osservare gli abbozzi alari</a:t>
            </a:r>
          </a:p>
        </p:txBody>
      </p:sp>
    </p:spTree>
    <p:extLst>
      <p:ext uri="{BB962C8B-B14F-4D97-AF65-F5344CB8AC3E}">
        <p14:creationId xmlns:p14="http://schemas.microsoft.com/office/powerpoint/2010/main" val="2510098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60" name="Text Box 4"/>
          <p:cNvSpPr txBox="1">
            <a:spLocks noChangeArrowheads="1"/>
          </p:cNvSpPr>
          <p:nvPr/>
        </p:nvSpPr>
        <p:spPr bwMode="auto">
          <a:xfrm>
            <a:off x="1657409" y="1777528"/>
            <a:ext cx="3817613" cy="2189574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17" b="1" dirty="0">
                <a:solidFill>
                  <a:prstClr val="white"/>
                </a:solidFill>
              </a:rPr>
              <a:t>1° METODO</a:t>
            </a:r>
          </a:p>
          <a:p>
            <a:pPr>
              <a:spcBef>
                <a:spcPct val="50000"/>
              </a:spcBef>
            </a:pPr>
            <a:r>
              <a:rPr lang="it-IT" sz="1817" b="1" dirty="0">
                <a:solidFill>
                  <a:prstClr val="white"/>
                </a:solidFill>
              </a:rPr>
              <a:t>Scuotimento della </a:t>
            </a:r>
            <a:r>
              <a:rPr lang="it-IT" sz="1817" b="1" dirty="0" err="1">
                <a:solidFill>
                  <a:prstClr val="white"/>
                </a:solidFill>
              </a:rPr>
              <a:t>semichioma</a:t>
            </a:r>
            <a:r>
              <a:rPr lang="it-IT" sz="1817" b="1" dirty="0">
                <a:solidFill>
                  <a:prstClr val="white"/>
                </a:solidFill>
              </a:rPr>
              <a:t> di 6 piante vicine, 3 per filare, su un telo steso nell’interfilare corrispondente, raccolta e riconoscimento di tutto il materiale rinvenuto </a:t>
            </a:r>
          </a:p>
        </p:txBody>
      </p:sp>
      <p:sp>
        <p:nvSpPr>
          <p:cNvPr id="429061" name="Text Box 5"/>
          <p:cNvSpPr txBox="1">
            <a:spLocks noChangeArrowheads="1"/>
          </p:cNvSpPr>
          <p:nvPr/>
        </p:nvSpPr>
        <p:spPr bwMode="auto">
          <a:xfrm>
            <a:off x="1657817" y="4628419"/>
            <a:ext cx="3817205" cy="2748829"/>
          </a:xfrm>
          <a:prstGeom prst="rect">
            <a:avLst/>
          </a:prstGeom>
          <a:noFill/>
          <a:ln w="349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17" b="1" dirty="0">
                <a:solidFill>
                  <a:prstClr val="white"/>
                </a:solidFill>
              </a:rPr>
              <a:t>2° METODO</a:t>
            </a:r>
          </a:p>
          <a:p>
            <a:pPr>
              <a:spcBef>
                <a:spcPct val="50000"/>
              </a:spcBef>
            </a:pPr>
            <a:r>
              <a:rPr lang="it-IT" sz="1817" b="1" dirty="0">
                <a:solidFill>
                  <a:prstClr val="white"/>
                </a:solidFill>
              </a:rPr>
              <a:t>Scuotimento di singole branche su un apposito telo, prelievo e conteggio degli eterotteri caduti. Il campionamento si effettua su 4 branche per pianta scelte su 25 piante collocate per ognuno dei quattro lati e cinque al centro di ogni </a:t>
            </a:r>
            <a:r>
              <a:rPr lang="it-IT" sz="1817" b="1" dirty="0" err="1">
                <a:solidFill>
                  <a:prstClr val="white"/>
                </a:solidFill>
              </a:rPr>
              <a:t>corileto</a:t>
            </a:r>
            <a:r>
              <a:rPr lang="it-IT" sz="1817" b="1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429062" name="Text Box 6"/>
          <p:cNvSpPr txBox="1">
            <a:spLocks noChangeArrowheads="1"/>
          </p:cNvSpPr>
          <p:nvPr/>
        </p:nvSpPr>
        <p:spPr bwMode="auto">
          <a:xfrm>
            <a:off x="6058480" y="2254213"/>
            <a:ext cx="1424908" cy="117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168" b="1" i="1" dirty="0"/>
              <a:t>Presenza localizzata</a:t>
            </a:r>
          </a:p>
          <a:p>
            <a:pPr>
              <a:spcBef>
                <a:spcPct val="50000"/>
              </a:spcBef>
            </a:pPr>
            <a:endParaRPr lang="it-IT" sz="1168" b="1" i="1" dirty="0"/>
          </a:p>
          <a:p>
            <a:pPr>
              <a:spcBef>
                <a:spcPct val="50000"/>
              </a:spcBef>
            </a:pPr>
            <a:r>
              <a:rPr lang="it-IT" sz="1168" b="1" i="1" dirty="0"/>
              <a:t>Entità dell’infestazione </a:t>
            </a:r>
          </a:p>
        </p:txBody>
      </p:sp>
      <p:sp>
        <p:nvSpPr>
          <p:cNvPr id="429063" name="Text Box 7"/>
          <p:cNvSpPr txBox="1">
            <a:spLocks noChangeArrowheads="1"/>
          </p:cNvSpPr>
          <p:nvPr/>
        </p:nvSpPr>
        <p:spPr bwMode="auto">
          <a:xfrm>
            <a:off x="6114363" y="5063255"/>
            <a:ext cx="1424908" cy="170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168" b="1" i="1" dirty="0"/>
              <a:t>Intera distribuzione sul noccioleto</a:t>
            </a:r>
          </a:p>
          <a:p>
            <a:pPr>
              <a:spcBef>
                <a:spcPct val="50000"/>
              </a:spcBef>
            </a:pPr>
            <a:endParaRPr lang="it-IT" sz="1168" b="1" i="1" dirty="0"/>
          </a:p>
          <a:p>
            <a:pPr>
              <a:spcBef>
                <a:spcPct val="50000"/>
              </a:spcBef>
            </a:pPr>
            <a:r>
              <a:rPr lang="it-IT" sz="1168" b="1" i="1" dirty="0"/>
              <a:t>Nessuna conoscenza sull’entità dell’infestazione </a:t>
            </a:r>
          </a:p>
        </p:txBody>
      </p:sp>
      <p:sp>
        <p:nvSpPr>
          <p:cNvPr id="429065" name="Oval 9"/>
          <p:cNvSpPr>
            <a:spLocks noChangeArrowheads="1"/>
          </p:cNvSpPr>
          <p:nvPr/>
        </p:nvSpPr>
        <p:spPr bwMode="auto">
          <a:xfrm>
            <a:off x="5840612" y="4812323"/>
            <a:ext cx="1698661" cy="2256289"/>
          </a:xfrm>
          <a:prstGeom prst="ellipse">
            <a:avLst/>
          </a:prstGeom>
          <a:noFill/>
          <a:ln w="4445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168">
              <a:solidFill>
                <a:prstClr val="black"/>
              </a:solidFill>
            </a:endParaRPr>
          </a:p>
        </p:txBody>
      </p:sp>
      <p:sp>
        <p:nvSpPr>
          <p:cNvPr id="429066" name="AutoShape 10"/>
          <p:cNvSpPr>
            <a:spLocks noChangeArrowheads="1"/>
          </p:cNvSpPr>
          <p:nvPr/>
        </p:nvSpPr>
        <p:spPr bwMode="auto">
          <a:xfrm>
            <a:off x="5308190" y="2675919"/>
            <a:ext cx="514122" cy="466727"/>
          </a:xfrm>
          <a:prstGeom prst="rightArrow">
            <a:avLst>
              <a:gd name="adj1" fmla="val 50000"/>
              <a:gd name="adj2" fmla="val 275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168">
              <a:solidFill>
                <a:prstClr val="black"/>
              </a:solidFill>
            </a:endParaRPr>
          </a:p>
        </p:txBody>
      </p:sp>
      <p:sp>
        <p:nvSpPr>
          <p:cNvPr id="429067" name="AutoShape 11"/>
          <p:cNvSpPr>
            <a:spLocks noChangeArrowheads="1"/>
          </p:cNvSpPr>
          <p:nvPr/>
        </p:nvSpPr>
        <p:spPr bwMode="auto">
          <a:xfrm>
            <a:off x="5411046" y="5707101"/>
            <a:ext cx="514122" cy="466727"/>
          </a:xfrm>
          <a:prstGeom prst="rightArrow">
            <a:avLst>
              <a:gd name="adj1" fmla="val 50000"/>
              <a:gd name="adj2" fmla="val 275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168">
              <a:solidFill>
                <a:prstClr val="black"/>
              </a:solidFill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D23EA63D-E1DC-4359-8567-EEDFC219397B}"/>
              </a:ext>
            </a:extLst>
          </p:cNvPr>
          <p:cNvSpPr/>
          <p:nvPr/>
        </p:nvSpPr>
        <p:spPr>
          <a:xfrm>
            <a:off x="5916638" y="1783327"/>
            <a:ext cx="1546608" cy="2256289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68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67E031-A831-DFFA-CEC7-EA4097DB4CD8}"/>
              </a:ext>
            </a:extLst>
          </p:cNvPr>
          <p:cNvSpPr txBox="1"/>
          <p:nvPr/>
        </p:nvSpPr>
        <p:spPr>
          <a:xfrm>
            <a:off x="2328774" y="172204"/>
            <a:ext cx="4163541" cy="811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336" dirty="0"/>
              <a:t>Metodi di campionamento delle cimici del nocciolo</a:t>
            </a:r>
          </a:p>
        </p:txBody>
      </p:sp>
    </p:spTree>
    <p:extLst>
      <p:ext uri="{BB962C8B-B14F-4D97-AF65-F5344CB8AC3E}">
        <p14:creationId xmlns:p14="http://schemas.microsoft.com/office/powerpoint/2010/main" val="1137173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upe51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367855"/>
            <a:ext cx="4752528" cy="581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16847C-DE43-DBF2-AE82-6A83E460CF93}"/>
              </a:ext>
            </a:extLst>
          </p:cNvPr>
          <p:cNvSpPr txBox="1"/>
          <p:nvPr/>
        </p:nvSpPr>
        <p:spPr>
          <a:xfrm>
            <a:off x="863588" y="647775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Tecnica di monitoraggio </a:t>
            </a:r>
            <a:r>
              <a:rPr lang="it-IT" sz="3200" dirty="0" err="1"/>
              <a:t>frappage</a:t>
            </a:r>
            <a:r>
              <a:rPr lang="it-IT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8209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CF3F23-F4A4-93F5-BFAD-A443972BA8F7}"/>
              </a:ext>
            </a:extLst>
          </p:cNvPr>
          <p:cNvSpPr txBox="1"/>
          <p:nvPr/>
        </p:nvSpPr>
        <p:spPr>
          <a:xfrm>
            <a:off x="1403648" y="431751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Cimice asiatica </a:t>
            </a:r>
            <a:r>
              <a:rPr lang="it-IT" sz="2800" b="1" i="1" dirty="0"/>
              <a:t>- </a:t>
            </a:r>
            <a:r>
              <a:rPr lang="it-IT" sz="2800" b="1" i="1" dirty="0" err="1"/>
              <a:t>Halyomorpha</a:t>
            </a:r>
            <a:r>
              <a:rPr lang="it-IT" sz="2800" b="1" i="1" dirty="0"/>
              <a:t> </a:t>
            </a:r>
            <a:r>
              <a:rPr lang="it-IT" sz="2800" b="1" i="1" dirty="0" err="1"/>
              <a:t>halys</a:t>
            </a:r>
            <a:endParaRPr lang="it-IT" sz="2800" b="1" i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06A92C3-AA61-5F81-87DA-28246F87E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21" y="1583879"/>
            <a:ext cx="6816758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157991" y="85523"/>
            <a:ext cx="2828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i="1" dirty="0" err="1"/>
              <a:t>Halyomorpha</a:t>
            </a:r>
            <a:r>
              <a:rPr lang="it-IT" sz="2400" i="1" dirty="0"/>
              <a:t> </a:t>
            </a:r>
            <a:r>
              <a:rPr lang="it-IT" sz="2400" i="1" dirty="0" err="1"/>
              <a:t>halys</a:t>
            </a:r>
            <a:endParaRPr lang="it-IT" sz="2400" i="1" dirty="0"/>
          </a:p>
        </p:txBody>
      </p:sp>
      <p:sp>
        <p:nvSpPr>
          <p:cNvPr id="3" name="Rettangolo 2"/>
          <p:cNvSpPr/>
          <p:nvPr/>
        </p:nvSpPr>
        <p:spPr>
          <a:xfrm>
            <a:off x="467544" y="614744"/>
            <a:ext cx="77126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La specie con cui </a:t>
            </a:r>
            <a:r>
              <a:rPr lang="it-IT" sz="1600" i="1" dirty="0"/>
              <a:t>H. </a:t>
            </a:r>
            <a:r>
              <a:rPr lang="it-IT" sz="1600" i="1" dirty="0" err="1"/>
              <a:t>halys</a:t>
            </a:r>
            <a:r>
              <a:rPr lang="it-IT" sz="1600" dirty="0"/>
              <a:t> è maggiormente confondibile, in Italia, è </a:t>
            </a:r>
            <a:r>
              <a:rPr lang="it-IT" sz="1600" i="1" dirty="0" err="1"/>
              <a:t>Rhaphigaster</a:t>
            </a:r>
            <a:r>
              <a:rPr lang="it-IT" sz="1600" i="1" dirty="0"/>
              <a:t> nebulosa</a:t>
            </a:r>
            <a:r>
              <a:rPr lang="it-IT" sz="1600" dirty="0"/>
              <a:t>.</a:t>
            </a:r>
            <a:br>
              <a:rPr lang="it-IT" sz="1600" dirty="0"/>
            </a:br>
            <a:r>
              <a:rPr lang="it-IT" sz="1600" dirty="0"/>
              <a:t>Si può agevolmente distinguere per diversi caratteri; i più vistosi sono:</a:t>
            </a:r>
            <a:br>
              <a:rPr lang="it-IT" sz="1600" dirty="0"/>
            </a:br>
            <a:r>
              <a:rPr lang="it-IT" sz="1600" dirty="0"/>
              <a:t>1. la forma del capo, “triangolare” in </a:t>
            </a:r>
            <a:r>
              <a:rPr lang="it-IT" sz="1600" i="1" dirty="0"/>
              <a:t>R. nebulosa</a:t>
            </a:r>
            <a:r>
              <a:rPr lang="it-IT" sz="1600" dirty="0"/>
              <a:t>, più squadrato in </a:t>
            </a:r>
            <a:r>
              <a:rPr lang="it-IT" sz="1600" i="1" dirty="0"/>
              <a:t>H. </a:t>
            </a:r>
            <a:r>
              <a:rPr lang="it-IT" sz="1600" i="1" dirty="0" err="1"/>
              <a:t>halys</a:t>
            </a:r>
            <a:br>
              <a:rPr lang="it-IT" sz="1600" dirty="0"/>
            </a:br>
            <a:r>
              <a:rPr lang="it-IT" sz="1600" dirty="0"/>
              <a:t>2. l’ultima fascia chiara delle antenne, che in </a:t>
            </a:r>
            <a:r>
              <a:rPr lang="it-IT" sz="1600" i="1" dirty="0"/>
              <a:t>R. nebulosa</a:t>
            </a:r>
            <a:r>
              <a:rPr lang="it-IT" sz="1600" dirty="0"/>
              <a:t> copre solo la base dell’ultimo articolo mentre in </a:t>
            </a:r>
            <a:r>
              <a:rPr lang="it-IT" sz="1600" i="1" dirty="0"/>
              <a:t>H. </a:t>
            </a:r>
            <a:r>
              <a:rPr lang="it-IT" sz="1600" i="1" dirty="0" err="1"/>
              <a:t>halys</a:t>
            </a:r>
            <a:r>
              <a:rPr lang="it-IT" sz="1600" dirty="0"/>
              <a:t> si estende anche sull’apice del penultimo</a:t>
            </a:r>
            <a:br>
              <a:rPr lang="it-IT" sz="1600" dirty="0"/>
            </a:br>
            <a:r>
              <a:rPr lang="it-IT" sz="1600" dirty="0"/>
              <a:t>3. i tarsi posteriori, che in </a:t>
            </a:r>
            <a:r>
              <a:rPr lang="it-IT" sz="1600" i="1" dirty="0"/>
              <a:t>H. </a:t>
            </a:r>
            <a:r>
              <a:rPr lang="it-IT" sz="1600" i="1" dirty="0" err="1"/>
              <a:t>halys</a:t>
            </a:r>
            <a:r>
              <a:rPr lang="it-IT" sz="1600" dirty="0"/>
              <a:t> sono bianco crema, vistosamente contrastanti con le tibie scure</a:t>
            </a:r>
            <a:br>
              <a:rPr lang="it-IT" sz="1600" dirty="0"/>
            </a:br>
            <a:r>
              <a:rPr lang="it-IT" sz="1600" dirty="0"/>
              <a:t>4. il tegumento, liscio e lucido fra un punto e l’altro in </a:t>
            </a:r>
            <a:r>
              <a:rPr lang="it-IT" sz="1600" i="1" dirty="0"/>
              <a:t>R. nebulosa</a:t>
            </a:r>
            <a:r>
              <a:rPr lang="it-IT" sz="1600" dirty="0"/>
              <a:t> (si vede soprattutto alla base dello scutello, dove i punti sono più spaziati)</a:t>
            </a:r>
            <a:br>
              <a:rPr lang="it-IT" sz="1600" dirty="0"/>
            </a:br>
            <a:r>
              <a:rPr lang="it-IT" sz="1600" dirty="0"/>
              <a:t>5. la grossa e robusta spina metasternale presente in </a:t>
            </a:r>
            <a:r>
              <a:rPr lang="it-IT" sz="1600" i="1" dirty="0"/>
              <a:t>R. nebulosa</a:t>
            </a:r>
            <a:r>
              <a:rPr lang="it-IT" sz="1600" dirty="0"/>
              <a:t> e non in </a:t>
            </a:r>
            <a:r>
              <a:rPr lang="it-IT" sz="1600" i="1" dirty="0"/>
              <a:t>H. </a:t>
            </a:r>
            <a:r>
              <a:rPr lang="it-IT" sz="1600" i="1" dirty="0" err="1"/>
              <a:t>halys</a:t>
            </a:r>
            <a:endParaRPr lang="it-IT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9605" t="25219" r="16159" b="23594"/>
          <a:stretch>
            <a:fillRect/>
          </a:stretch>
        </p:blipFill>
        <p:spPr bwMode="auto">
          <a:xfrm>
            <a:off x="746422" y="3428443"/>
            <a:ext cx="7651154" cy="405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8498" t="18329" r="6197" b="6250"/>
          <a:stretch>
            <a:fillRect/>
          </a:stretch>
        </p:blipFill>
        <p:spPr bwMode="auto">
          <a:xfrm>
            <a:off x="667445" y="1625840"/>
            <a:ext cx="7809109" cy="507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339752" y="431751"/>
            <a:ext cx="3268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i="1" dirty="0" err="1"/>
              <a:t>Halyomorpha</a:t>
            </a:r>
            <a:r>
              <a:rPr lang="it-IT" sz="2800" b="1" i="1" dirty="0"/>
              <a:t> </a:t>
            </a:r>
            <a:r>
              <a:rPr lang="it-IT" sz="2800" b="1" i="1" dirty="0" err="1"/>
              <a:t>halys</a:t>
            </a:r>
            <a:endParaRPr lang="it-IT" sz="2800" b="1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1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712" y="71712"/>
            <a:ext cx="5800700" cy="760314"/>
          </a:xfrm>
        </p:spPr>
        <p:txBody>
          <a:bodyPr anchor="ctr">
            <a:normAutofit fontScale="90000"/>
          </a:bodyPr>
          <a:lstStyle/>
          <a:p>
            <a:r>
              <a:rPr lang="it-IT" dirty="0" err="1"/>
              <a:t>Anisandro</a:t>
            </a:r>
            <a:r>
              <a:rPr lang="it-IT" dirty="0"/>
              <a:t> (</a:t>
            </a:r>
            <a:r>
              <a:rPr lang="it-IT" i="1" dirty="0" err="1"/>
              <a:t>Anisandrus</a:t>
            </a:r>
            <a:r>
              <a:rPr lang="it-IT" i="1" dirty="0"/>
              <a:t> </a:t>
            </a:r>
            <a:r>
              <a:rPr lang="it-IT" i="1" dirty="0" err="1"/>
              <a:t>dispar</a:t>
            </a:r>
            <a:r>
              <a:rPr lang="it-IT" dirty="0"/>
              <a:t>)</a:t>
            </a:r>
          </a:p>
        </p:txBody>
      </p:sp>
      <p:pic>
        <p:nvPicPr>
          <p:cNvPr id="396290" name="Picture 2" descr="xylomal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48" r="16651" b="3"/>
          <a:stretch/>
        </p:blipFill>
        <p:spPr bwMode="auto">
          <a:xfrm>
            <a:off x="5198890" y="1943919"/>
            <a:ext cx="3843829" cy="4139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3CE026-5CDC-6679-CCC0-8B88AB3DD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437" y="2087935"/>
            <a:ext cx="4483571" cy="471229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prstClr val="white"/>
                </a:solidFill>
                <a:latin typeface="Avenir Next LT Pro Light"/>
              </a:rPr>
              <a:t>Specie polifaga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prstClr val="white"/>
                </a:solidFill>
                <a:latin typeface="Avenir Next LT Pro Light"/>
              </a:rPr>
              <a:t>Sverna come adulto in gallerie nel legno delle piante, compie 1 generazione all’anno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prstClr val="white"/>
                </a:solidFill>
              </a:rPr>
              <a:t>In primavera l</a:t>
            </a:r>
            <a:r>
              <a:rPr lang="it-IT" sz="2000" dirty="0">
                <a:solidFill>
                  <a:prstClr val="white"/>
                </a:solidFill>
                <a:latin typeface="Avenir Next LT Pro Light"/>
              </a:rPr>
              <a:t>e femmine colonizzano nuove piante scavando una galleria e </a:t>
            </a:r>
            <a:r>
              <a:rPr lang="it-IT" sz="2000" dirty="0" err="1">
                <a:solidFill>
                  <a:prstClr val="white"/>
                </a:solidFill>
                <a:latin typeface="Avenir Next LT Pro Light"/>
              </a:rPr>
              <a:t>oviponendo</a:t>
            </a:r>
            <a:r>
              <a:rPr lang="it-IT" sz="2000" dirty="0">
                <a:solidFill>
                  <a:prstClr val="white"/>
                </a:solidFill>
                <a:latin typeface="Avenir Next LT Pro Light"/>
              </a:rPr>
              <a:t> all’interno le uova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prstClr val="white"/>
                </a:solidFill>
                <a:latin typeface="Avenir Next LT Pro Light"/>
              </a:rPr>
              <a:t>Attacca piante deperite (siccità, malattie)</a:t>
            </a:r>
          </a:p>
          <a:p>
            <a:endParaRPr lang="it-IT" sz="2000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459302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2" descr="xylofema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872" y="3972944"/>
            <a:ext cx="5000255" cy="342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xylogalleri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872" y="278637"/>
            <a:ext cx="5000255" cy="369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98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323B4-64E8-5FA2-FCA5-D2EEAE318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255" y="287735"/>
            <a:ext cx="4360540" cy="560029"/>
          </a:xfrm>
        </p:spPr>
        <p:txBody>
          <a:bodyPr>
            <a:normAutofit/>
          </a:bodyPr>
          <a:lstStyle/>
          <a:p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Progetto PCDBIO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DB0BCD-6FB0-CEC4-170D-74684539D114}"/>
              </a:ext>
            </a:extLst>
          </p:cNvPr>
          <p:cNvSpPr txBox="1"/>
          <p:nvPr/>
        </p:nvSpPr>
        <p:spPr>
          <a:xfrm>
            <a:off x="395536" y="3600103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Obiettivi: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4B70714-C6AB-1D54-D4E7-5F6306431503}"/>
              </a:ext>
            </a:extLst>
          </p:cNvPr>
          <p:cNvSpPr txBox="1"/>
          <p:nvPr/>
        </p:nvSpPr>
        <p:spPr>
          <a:xfrm>
            <a:off x="1835696" y="1583879"/>
            <a:ext cx="67432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Definizione di un sistema di divulgazione più efficiente per la valorizzazione e la diffusione di tutte le conoscenze scientifiche disponibili con l'aiuto dagli enti di ricerca e delle aziende agricole che già adottano sul territorio sistemi colturali innovativi.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Sviluppo di un sistema innovativo che vuole incrementare sul territorio i punti di campionamento per il monitoraggio dei parassiti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Creazione di un portale dove tutti gli operatori di settore ed i cittadini potranno usufruire dei contenuti presenti sulla piattaforma informatica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Creazione di una APP a supporto delle attività di monitoraggio dei parassiti che gli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agricoltori coinvolti ed opportunamente formati devono sostenere</a:t>
            </a:r>
          </a:p>
        </p:txBody>
      </p:sp>
    </p:spTree>
    <p:extLst>
      <p:ext uri="{BB962C8B-B14F-4D97-AF65-F5344CB8AC3E}">
        <p14:creationId xmlns:p14="http://schemas.microsoft.com/office/powerpoint/2010/main" val="643632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2" descr="DSCN42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943919"/>
            <a:ext cx="5885005" cy="44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115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67FDBB-2414-16AC-1DC1-1D985978B7E0}"/>
              </a:ext>
            </a:extLst>
          </p:cNvPr>
          <p:cNvSpPr txBox="1"/>
          <p:nvPr/>
        </p:nvSpPr>
        <p:spPr>
          <a:xfrm>
            <a:off x="395536" y="2774623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Il monitoraggio di questo insetto è effettuato con trappole associate a una soluzione di etanolo da marzo a giugno.</a:t>
            </a:r>
          </a:p>
        </p:txBody>
      </p:sp>
      <p:pic>
        <p:nvPicPr>
          <p:cNvPr id="4" name="Immagine 3" descr="Immagine che contiene aria aperta, albero, terreno, cielo&#10;&#10;Descrizione generata automaticamente">
            <a:extLst>
              <a:ext uri="{FF2B5EF4-FFF2-40B4-BE49-F238E27FC236}">
                <a16:creationId xmlns:a16="http://schemas.microsoft.com/office/drawing/2014/main" id="{A366B0B7-C967-C6DD-A946-C10A5305A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0"/>
            <a:ext cx="4644008" cy="750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58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tangolo arrotondato 47"/>
          <p:cNvSpPr/>
          <p:nvPr/>
        </p:nvSpPr>
        <p:spPr>
          <a:xfrm>
            <a:off x="958850" y="919915"/>
            <a:ext cx="6858000" cy="51761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35189" y="5163346"/>
            <a:ext cx="5316537" cy="277906"/>
            <a:chOff x="960" y="3504"/>
            <a:chExt cx="4080" cy="192"/>
          </a:xfrm>
        </p:grpSpPr>
        <p:sp>
          <p:nvSpPr>
            <p:cNvPr id="403459" name="Line 3"/>
            <p:cNvSpPr>
              <a:spLocks noChangeShapeType="1"/>
            </p:cNvSpPr>
            <p:nvPr/>
          </p:nvSpPr>
          <p:spPr bwMode="auto">
            <a:xfrm>
              <a:off x="960" y="3504"/>
              <a:ext cx="40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04" tIns="151" rIns="304" bIns="151">
              <a:spAutoFit/>
            </a:bodyPr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960" y="3504"/>
              <a:ext cx="1012" cy="192"/>
              <a:chOff x="960" y="3408"/>
              <a:chExt cx="1012" cy="192"/>
            </a:xfrm>
          </p:grpSpPr>
          <p:sp>
            <p:nvSpPr>
              <p:cNvPr id="403461" name="Rectangle 5"/>
              <p:cNvSpPr>
                <a:spLocks noChangeArrowheads="1"/>
              </p:cNvSpPr>
              <p:nvPr/>
            </p:nvSpPr>
            <p:spPr bwMode="auto">
              <a:xfrm>
                <a:off x="960" y="3408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403462" name="Rectangle 6"/>
              <p:cNvSpPr>
                <a:spLocks noChangeArrowheads="1"/>
              </p:cNvSpPr>
              <p:nvPr/>
            </p:nvSpPr>
            <p:spPr bwMode="auto">
              <a:xfrm>
                <a:off x="1296" y="3408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403463" name="Rectangle 7"/>
              <p:cNvSpPr>
                <a:spLocks noChangeArrowheads="1"/>
              </p:cNvSpPr>
              <p:nvPr/>
            </p:nvSpPr>
            <p:spPr bwMode="auto">
              <a:xfrm>
                <a:off x="1632" y="3408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968" y="3504"/>
              <a:ext cx="1012" cy="192"/>
              <a:chOff x="1056" y="3504"/>
              <a:chExt cx="1012" cy="192"/>
            </a:xfrm>
          </p:grpSpPr>
          <p:sp>
            <p:nvSpPr>
              <p:cNvPr id="403465" name="Rectangle 9"/>
              <p:cNvSpPr>
                <a:spLocks noChangeArrowheads="1"/>
              </p:cNvSpPr>
              <p:nvPr/>
            </p:nvSpPr>
            <p:spPr bwMode="auto">
              <a:xfrm>
                <a:off x="1056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403466" name="Rectangle 10"/>
              <p:cNvSpPr>
                <a:spLocks noChangeArrowheads="1"/>
              </p:cNvSpPr>
              <p:nvPr/>
            </p:nvSpPr>
            <p:spPr bwMode="auto">
              <a:xfrm>
                <a:off x="1392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403467" name="Rectangle 11"/>
              <p:cNvSpPr>
                <a:spLocks noChangeArrowheads="1"/>
              </p:cNvSpPr>
              <p:nvPr/>
            </p:nvSpPr>
            <p:spPr bwMode="auto">
              <a:xfrm>
                <a:off x="1728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976" y="3504"/>
              <a:ext cx="1012" cy="192"/>
              <a:chOff x="1056" y="3504"/>
              <a:chExt cx="1012" cy="192"/>
            </a:xfrm>
          </p:grpSpPr>
          <p:sp>
            <p:nvSpPr>
              <p:cNvPr id="403469" name="Rectangle 13"/>
              <p:cNvSpPr>
                <a:spLocks noChangeArrowheads="1"/>
              </p:cNvSpPr>
              <p:nvPr/>
            </p:nvSpPr>
            <p:spPr bwMode="auto">
              <a:xfrm>
                <a:off x="1056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403470" name="Rectangle 14"/>
              <p:cNvSpPr>
                <a:spLocks noChangeArrowheads="1"/>
              </p:cNvSpPr>
              <p:nvPr/>
            </p:nvSpPr>
            <p:spPr bwMode="auto">
              <a:xfrm>
                <a:off x="1392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403471" name="Rectangle 15"/>
              <p:cNvSpPr>
                <a:spLocks noChangeArrowheads="1"/>
              </p:cNvSpPr>
              <p:nvPr/>
            </p:nvSpPr>
            <p:spPr bwMode="auto">
              <a:xfrm>
                <a:off x="1728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3984" y="3504"/>
              <a:ext cx="1012" cy="192"/>
              <a:chOff x="1056" y="3504"/>
              <a:chExt cx="1012" cy="192"/>
            </a:xfrm>
          </p:grpSpPr>
          <p:sp>
            <p:nvSpPr>
              <p:cNvPr id="403473" name="Rectangle 17"/>
              <p:cNvSpPr>
                <a:spLocks noChangeArrowheads="1"/>
              </p:cNvSpPr>
              <p:nvPr/>
            </p:nvSpPr>
            <p:spPr bwMode="auto">
              <a:xfrm>
                <a:off x="1056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403474" name="Rectangle 18"/>
              <p:cNvSpPr>
                <a:spLocks noChangeArrowheads="1"/>
              </p:cNvSpPr>
              <p:nvPr/>
            </p:nvSpPr>
            <p:spPr bwMode="auto">
              <a:xfrm>
                <a:off x="1392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403475" name="Rectangle 19"/>
              <p:cNvSpPr>
                <a:spLocks noChangeArrowheads="1"/>
              </p:cNvSpPr>
              <p:nvPr/>
            </p:nvSpPr>
            <p:spPr bwMode="auto">
              <a:xfrm>
                <a:off x="1728" y="3504"/>
                <a:ext cx="340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04" tIns="151" rIns="304" bIns="151">
                <a:spAutoFit/>
              </a:bodyPr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03476" name="Line 20"/>
          <p:cNvSpPr>
            <a:spLocks noChangeShapeType="1"/>
          </p:cNvSpPr>
          <p:nvPr/>
        </p:nvSpPr>
        <p:spPr bwMode="auto">
          <a:xfrm>
            <a:off x="2135188" y="1229519"/>
            <a:ext cx="0" cy="3968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03477" name="Text Box 21"/>
          <p:cNvSpPr txBox="1">
            <a:spLocks noChangeArrowheads="1"/>
          </p:cNvSpPr>
          <p:nvPr/>
        </p:nvSpPr>
        <p:spPr bwMode="auto">
          <a:xfrm>
            <a:off x="2198689" y="5171283"/>
            <a:ext cx="3127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01</a:t>
            </a:r>
          </a:p>
        </p:txBody>
      </p:sp>
      <p:sp>
        <p:nvSpPr>
          <p:cNvPr id="403478" name="Text Box 22"/>
          <p:cNvSpPr txBox="1">
            <a:spLocks noChangeArrowheads="1"/>
          </p:cNvSpPr>
          <p:nvPr/>
        </p:nvSpPr>
        <p:spPr bwMode="auto">
          <a:xfrm>
            <a:off x="2636839" y="5171283"/>
            <a:ext cx="3127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02</a:t>
            </a:r>
          </a:p>
        </p:txBody>
      </p:sp>
      <p:sp>
        <p:nvSpPr>
          <p:cNvPr id="403479" name="Text Box 23"/>
          <p:cNvSpPr txBox="1">
            <a:spLocks noChangeArrowheads="1"/>
          </p:cNvSpPr>
          <p:nvPr/>
        </p:nvSpPr>
        <p:spPr bwMode="auto">
          <a:xfrm>
            <a:off x="3073400" y="5171283"/>
            <a:ext cx="3127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03</a:t>
            </a:r>
          </a:p>
        </p:txBody>
      </p:sp>
      <p:sp>
        <p:nvSpPr>
          <p:cNvPr id="403480" name="Text Box 24"/>
          <p:cNvSpPr txBox="1">
            <a:spLocks noChangeArrowheads="1"/>
          </p:cNvSpPr>
          <p:nvPr/>
        </p:nvSpPr>
        <p:spPr bwMode="auto">
          <a:xfrm>
            <a:off x="7013575" y="5171283"/>
            <a:ext cx="3127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12</a:t>
            </a:r>
          </a:p>
        </p:txBody>
      </p:sp>
      <p:sp>
        <p:nvSpPr>
          <p:cNvPr id="403481" name="Text Box 25"/>
          <p:cNvSpPr txBox="1">
            <a:spLocks noChangeArrowheads="1"/>
          </p:cNvSpPr>
          <p:nvPr/>
        </p:nvSpPr>
        <p:spPr bwMode="auto">
          <a:xfrm>
            <a:off x="3511550" y="5171283"/>
            <a:ext cx="3127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04</a:t>
            </a:r>
          </a:p>
        </p:txBody>
      </p:sp>
      <p:sp>
        <p:nvSpPr>
          <p:cNvPr id="403482" name="Text Box 26"/>
          <p:cNvSpPr txBox="1">
            <a:spLocks noChangeArrowheads="1"/>
          </p:cNvSpPr>
          <p:nvPr/>
        </p:nvSpPr>
        <p:spPr bwMode="auto">
          <a:xfrm>
            <a:off x="6138864" y="5171283"/>
            <a:ext cx="3127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10</a:t>
            </a:r>
          </a:p>
        </p:txBody>
      </p:sp>
      <p:sp>
        <p:nvSpPr>
          <p:cNvPr id="403483" name="Text Box 27"/>
          <p:cNvSpPr txBox="1">
            <a:spLocks noChangeArrowheads="1"/>
          </p:cNvSpPr>
          <p:nvPr/>
        </p:nvSpPr>
        <p:spPr bwMode="auto">
          <a:xfrm>
            <a:off x="5700714" y="5171283"/>
            <a:ext cx="3127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09</a:t>
            </a:r>
          </a:p>
        </p:txBody>
      </p:sp>
      <p:sp>
        <p:nvSpPr>
          <p:cNvPr id="403484" name="Text Box 28"/>
          <p:cNvSpPr txBox="1">
            <a:spLocks noChangeArrowheads="1"/>
          </p:cNvSpPr>
          <p:nvPr/>
        </p:nvSpPr>
        <p:spPr bwMode="auto">
          <a:xfrm>
            <a:off x="5262564" y="5171283"/>
            <a:ext cx="3127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08</a:t>
            </a:r>
          </a:p>
        </p:txBody>
      </p:sp>
      <p:sp>
        <p:nvSpPr>
          <p:cNvPr id="403485" name="Text Box 29"/>
          <p:cNvSpPr txBox="1">
            <a:spLocks noChangeArrowheads="1"/>
          </p:cNvSpPr>
          <p:nvPr/>
        </p:nvSpPr>
        <p:spPr bwMode="auto">
          <a:xfrm>
            <a:off x="4824414" y="5171283"/>
            <a:ext cx="3127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07</a:t>
            </a:r>
          </a:p>
        </p:txBody>
      </p:sp>
      <p:sp>
        <p:nvSpPr>
          <p:cNvPr id="403486" name="Text Box 30"/>
          <p:cNvSpPr txBox="1">
            <a:spLocks noChangeArrowheads="1"/>
          </p:cNvSpPr>
          <p:nvPr/>
        </p:nvSpPr>
        <p:spPr bwMode="auto">
          <a:xfrm>
            <a:off x="4387850" y="5171283"/>
            <a:ext cx="3127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06</a:t>
            </a:r>
          </a:p>
        </p:txBody>
      </p:sp>
      <p:sp>
        <p:nvSpPr>
          <p:cNvPr id="403487" name="Text Box 31"/>
          <p:cNvSpPr txBox="1">
            <a:spLocks noChangeArrowheads="1"/>
          </p:cNvSpPr>
          <p:nvPr/>
        </p:nvSpPr>
        <p:spPr bwMode="auto">
          <a:xfrm>
            <a:off x="3949700" y="5171283"/>
            <a:ext cx="3127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05</a:t>
            </a:r>
          </a:p>
        </p:txBody>
      </p:sp>
      <p:sp>
        <p:nvSpPr>
          <p:cNvPr id="403488" name="Text Box 32"/>
          <p:cNvSpPr txBox="1">
            <a:spLocks noChangeArrowheads="1"/>
          </p:cNvSpPr>
          <p:nvPr/>
        </p:nvSpPr>
        <p:spPr bwMode="auto">
          <a:xfrm>
            <a:off x="6575425" y="5171283"/>
            <a:ext cx="3127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11</a:t>
            </a:r>
          </a:p>
        </p:txBody>
      </p:sp>
      <p:sp>
        <p:nvSpPr>
          <p:cNvPr id="403489" name="Text Box 33"/>
          <p:cNvSpPr txBox="1">
            <a:spLocks noChangeArrowheads="1"/>
          </p:cNvSpPr>
          <p:nvPr/>
        </p:nvSpPr>
        <p:spPr bwMode="auto">
          <a:xfrm>
            <a:off x="1447801" y="4083845"/>
            <a:ext cx="5635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Uova</a:t>
            </a:r>
          </a:p>
        </p:txBody>
      </p:sp>
      <p:sp>
        <p:nvSpPr>
          <p:cNvPr id="403490" name="Text Box 34"/>
          <p:cNvSpPr txBox="1">
            <a:spLocks noChangeArrowheads="1"/>
          </p:cNvSpPr>
          <p:nvPr/>
        </p:nvSpPr>
        <p:spPr bwMode="auto">
          <a:xfrm>
            <a:off x="1447801" y="2459833"/>
            <a:ext cx="5635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Pupe</a:t>
            </a:r>
          </a:p>
        </p:txBody>
      </p:sp>
      <p:sp>
        <p:nvSpPr>
          <p:cNvPr id="403491" name="Text Box 35"/>
          <p:cNvSpPr txBox="1">
            <a:spLocks noChangeArrowheads="1"/>
          </p:cNvSpPr>
          <p:nvPr/>
        </p:nvSpPr>
        <p:spPr bwMode="auto">
          <a:xfrm>
            <a:off x="1447801" y="3271045"/>
            <a:ext cx="625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Larve</a:t>
            </a:r>
          </a:p>
        </p:txBody>
      </p:sp>
      <p:sp>
        <p:nvSpPr>
          <p:cNvPr id="403492" name="Text Box 36"/>
          <p:cNvSpPr txBox="1">
            <a:spLocks noChangeArrowheads="1"/>
          </p:cNvSpPr>
          <p:nvPr/>
        </p:nvSpPr>
        <p:spPr bwMode="auto">
          <a:xfrm>
            <a:off x="1371601" y="1645445"/>
            <a:ext cx="639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Adulti</a:t>
            </a:r>
          </a:p>
        </p:txBody>
      </p:sp>
      <p:sp>
        <p:nvSpPr>
          <p:cNvPr id="403493" name="Line 37"/>
          <p:cNvSpPr>
            <a:spLocks noChangeShapeType="1"/>
          </p:cNvSpPr>
          <p:nvPr/>
        </p:nvSpPr>
        <p:spPr bwMode="auto">
          <a:xfrm>
            <a:off x="1573213" y="4363244"/>
            <a:ext cx="5753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03494" name="Line 38"/>
          <p:cNvSpPr>
            <a:spLocks noChangeShapeType="1"/>
          </p:cNvSpPr>
          <p:nvPr/>
        </p:nvSpPr>
        <p:spPr bwMode="auto">
          <a:xfrm>
            <a:off x="1573213" y="2737644"/>
            <a:ext cx="5753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03495" name="Line 39"/>
          <p:cNvSpPr>
            <a:spLocks noChangeShapeType="1"/>
          </p:cNvSpPr>
          <p:nvPr/>
        </p:nvSpPr>
        <p:spPr bwMode="auto">
          <a:xfrm>
            <a:off x="1573213" y="1926432"/>
            <a:ext cx="5753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03496" name="Line 40"/>
          <p:cNvSpPr>
            <a:spLocks noChangeShapeType="1"/>
          </p:cNvSpPr>
          <p:nvPr/>
        </p:nvSpPr>
        <p:spPr bwMode="auto">
          <a:xfrm>
            <a:off x="1573213" y="3550444"/>
            <a:ext cx="5753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03497" name="Rectangle 41"/>
          <p:cNvSpPr>
            <a:spLocks noChangeArrowheads="1"/>
          </p:cNvSpPr>
          <p:nvPr/>
        </p:nvSpPr>
        <p:spPr bwMode="auto">
          <a:xfrm>
            <a:off x="2133600" y="1381919"/>
            <a:ext cx="1295400" cy="277304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03498" name="Rectangle 42"/>
          <p:cNvSpPr>
            <a:spLocks noChangeArrowheads="1"/>
          </p:cNvSpPr>
          <p:nvPr/>
        </p:nvSpPr>
        <p:spPr bwMode="auto">
          <a:xfrm>
            <a:off x="4267200" y="2143919"/>
            <a:ext cx="990600" cy="277304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03499" name="Rectangle 43"/>
          <p:cNvSpPr>
            <a:spLocks noChangeArrowheads="1"/>
          </p:cNvSpPr>
          <p:nvPr/>
        </p:nvSpPr>
        <p:spPr bwMode="auto">
          <a:xfrm>
            <a:off x="4086226" y="3058319"/>
            <a:ext cx="866775" cy="277304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rgbClr val="99FF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03500" name="Rectangle 44"/>
          <p:cNvSpPr>
            <a:spLocks noChangeArrowheads="1"/>
          </p:cNvSpPr>
          <p:nvPr/>
        </p:nvSpPr>
        <p:spPr bwMode="auto">
          <a:xfrm>
            <a:off x="3810001" y="3820319"/>
            <a:ext cx="874713" cy="27730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03501" name="Text Box 45"/>
          <p:cNvSpPr txBox="1">
            <a:spLocks noChangeArrowheads="1"/>
          </p:cNvSpPr>
          <p:nvPr/>
        </p:nvSpPr>
        <p:spPr bwMode="auto">
          <a:xfrm>
            <a:off x="4262439" y="5545933"/>
            <a:ext cx="750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>
            <a:lvl1pPr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8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76275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16000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54138" defTabSz="6762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113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685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257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182938" defTabSz="67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1600" b="1">
                <a:solidFill>
                  <a:prstClr val="black"/>
                </a:solidFill>
                <a:latin typeface="Comic Sans MS" charset="0"/>
              </a:rPr>
              <a:t>Mesi</a:t>
            </a:r>
          </a:p>
        </p:txBody>
      </p:sp>
      <p:sp>
        <p:nvSpPr>
          <p:cNvPr id="403502" name="Rectangle 46"/>
          <p:cNvSpPr>
            <a:spLocks noChangeArrowheads="1"/>
          </p:cNvSpPr>
          <p:nvPr/>
        </p:nvSpPr>
        <p:spPr bwMode="auto">
          <a:xfrm>
            <a:off x="3429001" y="1381919"/>
            <a:ext cx="1063625" cy="277304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03503" name="Rectangle 47"/>
          <p:cNvSpPr>
            <a:spLocks noChangeArrowheads="1"/>
          </p:cNvSpPr>
          <p:nvPr/>
        </p:nvSpPr>
        <p:spPr bwMode="auto">
          <a:xfrm>
            <a:off x="5257800" y="1381919"/>
            <a:ext cx="2057400" cy="277304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04" tIns="151" rIns="304" bIns="151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9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D93979D-3473-BC18-432B-E505C7053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6" r="2782" b="1"/>
          <a:stretch/>
        </p:blipFill>
        <p:spPr>
          <a:xfrm>
            <a:off x="-7620" y="-11093"/>
            <a:ext cx="9149239" cy="7509732"/>
          </a:xfrm>
          <a:custGeom>
            <a:avLst/>
            <a:gdLst>
              <a:gd name="connsiteX0" fmla="*/ 0 w 12188825"/>
              <a:gd name="connsiteY0" fmla="*/ 0 h 6868160"/>
              <a:gd name="connsiteX1" fmla="*/ 12188825 w 12188825"/>
              <a:gd name="connsiteY1" fmla="*/ 0 h 6868160"/>
              <a:gd name="connsiteX2" fmla="*/ 12188825 w 12188825"/>
              <a:gd name="connsiteY2" fmla="*/ 6868160 h 6868160"/>
              <a:gd name="connsiteX3" fmla="*/ 0 w 12188825"/>
              <a:gd name="connsiteY3" fmla="*/ 6868160 h 6868160"/>
              <a:gd name="connsiteX4" fmla="*/ 0 w 12188825"/>
              <a:gd name="connsiteY4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235106 w 12423931"/>
              <a:gd name="connsiteY0" fmla="*/ 0 h 7033131"/>
              <a:gd name="connsiteX1" fmla="*/ 12423931 w 12423931"/>
              <a:gd name="connsiteY1" fmla="*/ 0 h 7033131"/>
              <a:gd name="connsiteX2" fmla="*/ 12423931 w 12423931"/>
              <a:gd name="connsiteY2" fmla="*/ 6868160 h 7033131"/>
              <a:gd name="connsiteX3" fmla="*/ 235106 w 12423931"/>
              <a:gd name="connsiteY3" fmla="*/ 6868160 h 7033131"/>
              <a:gd name="connsiteX4" fmla="*/ 4908705 w 12423931"/>
              <a:gd name="connsiteY4" fmla="*/ 6868160 h 7033131"/>
              <a:gd name="connsiteX5" fmla="*/ 6249826 w 12423931"/>
              <a:gd name="connsiteY5" fmla="*/ 3830320 h 7033131"/>
              <a:gd name="connsiteX6" fmla="*/ 4939186 w 12423931"/>
              <a:gd name="connsiteY6" fmla="*/ 1727200 h 7033131"/>
              <a:gd name="connsiteX7" fmla="*/ 224946 w 12423931"/>
              <a:gd name="connsiteY7" fmla="*/ 528320 h 7033131"/>
              <a:gd name="connsiteX8" fmla="*/ 235106 w 12423931"/>
              <a:gd name="connsiteY8" fmla="*/ 0 h 7033131"/>
              <a:gd name="connsiteX0" fmla="*/ 246525 w 12435350"/>
              <a:gd name="connsiteY0" fmla="*/ 0 h 6868309"/>
              <a:gd name="connsiteX1" fmla="*/ 12435350 w 12435350"/>
              <a:gd name="connsiteY1" fmla="*/ 0 h 6868309"/>
              <a:gd name="connsiteX2" fmla="*/ 12435350 w 12435350"/>
              <a:gd name="connsiteY2" fmla="*/ 6868160 h 6868309"/>
              <a:gd name="connsiteX3" fmla="*/ 246525 w 12435350"/>
              <a:gd name="connsiteY3" fmla="*/ 6868160 h 6868309"/>
              <a:gd name="connsiteX4" fmla="*/ 4920124 w 12435350"/>
              <a:gd name="connsiteY4" fmla="*/ 6868160 h 6868309"/>
              <a:gd name="connsiteX5" fmla="*/ 6261245 w 12435350"/>
              <a:gd name="connsiteY5" fmla="*/ 3830320 h 6868309"/>
              <a:gd name="connsiteX6" fmla="*/ 4950605 w 12435350"/>
              <a:gd name="connsiteY6" fmla="*/ 1727200 h 6868309"/>
              <a:gd name="connsiteX7" fmla="*/ 236365 w 12435350"/>
              <a:gd name="connsiteY7" fmla="*/ 528320 h 6868309"/>
              <a:gd name="connsiteX8" fmla="*/ 246525 w 12435350"/>
              <a:gd name="connsiteY8" fmla="*/ 0 h 6868309"/>
              <a:gd name="connsiteX0" fmla="*/ 10160 w 12198985"/>
              <a:gd name="connsiteY0" fmla="*/ 0 h 6868264"/>
              <a:gd name="connsiteX1" fmla="*/ 12198985 w 12198985"/>
              <a:gd name="connsiteY1" fmla="*/ 0 h 6868264"/>
              <a:gd name="connsiteX2" fmla="*/ 12198985 w 12198985"/>
              <a:gd name="connsiteY2" fmla="*/ 6868160 h 6868264"/>
              <a:gd name="connsiteX3" fmla="*/ 10160 w 12198985"/>
              <a:gd name="connsiteY3" fmla="*/ 6868160 h 6868264"/>
              <a:gd name="connsiteX4" fmla="*/ 4683759 w 12198985"/>
              <a:gd name="connsiteY4" fmla="*/ 6868160 h 6868264"/>
              <a:gd name="connsiteX5" fmla="*/ 6024880 w 12198985"/>
              <a:gd name="connsiteY5" fmla="*/ 3830320 h 6868264"/>
              <a:gd name="connsiteX6" fmla="*/ 4714240 w 12198985"/>
              <a:gd name="connsiteY6" fmla="*/ 1727200 h 6868264"/>
              <a:gd name="connsiteX7" fmla="*/ 0 w 12198985"/>
              <a:gd name="connsiteY7" fmla="*/ 528320 h 6868264"/>
              <a:gd name="connsiteX8" fmla="*/ 10160 w 12198985"/>
              <a:gd name="connsiteY8" fmla="*/ 0 h 6868264"/>
              <a:gd name="connsiteX0" fmla="*/ 10160 w 12198985"/>
              <a:gd name="connsiteY0" fmla="*/ 0 h 6868220"/>
              <a:gd name="connsiteX1" fmla="*/ 12198985 w 12198985"/>
              <a:gd name="connsiteY1" fmla="*/ 0 h 6868220"/>
              <a:gd name="connsiteX2" fmla="*/ 12198985 w 12198985"/>
              <a:gd name="connsiteY2" fmla="*/ 6868160 h 6868220"/>
              <a:gd name="connsiteX3" fmla="*/ 3220085 w 12198985"/>
              <a:gd name="connsiteY3" fmla="*/ 6487160 h 6868220"/>
              <a:gd name="connsiteX4" fmla="*/ 4683759 w 12198985"/>
              <a:gd name="connsiteY4" fmla="*/ 6868160 h 6868220"/>
              <a:gd name="connsiteX5" fmla="*/ 6024880 w 12198985"/>
              <a:gd name="connsiteY5" fmla="*/ 3830320 h 6868220"/>
              <a:gd name="connsiteX6" fmla="*/ 4714240 w 12198985"/>
              <a:gd name="connsiteY6" fmla="*/ 1727200 h 6868220"/>
              <a:gd name="connsiteX7" fmla="*/ 0 w 12198985"/>
              <a:gd name="connsiteY7" fmla="*/ 528320 h 6868220"/>
              <a:gd name="connsiteX8" fmla="*/ 10160 w 12198985"/>
              <a:gd name="connsiteY8" fmla="*/ 0 h 686822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3220085 w 12198985"/>
              <a:gd name="connsiteY3" fmla="*/ 6487160 h 6868160"/>
              <a:gd name="connsiteX4" fmla="*/ 6102984 w 12198985"/>
              <a:gd name="connsiteY4" fmla="*/ 5829935 h 6868160"/>
              <a:gd name="connsiteX5" fmla="*/ 6024880 w 12198985"/>
              <a:gd name="connsiteY5" fmla="*/ 3830320 h 6868160"/>
              <a:gd name="connsiteX6" fmla="*/ 4714240 w 12198985"/>
              <a:gd name="connsiteY6" fmla="*/ 1727200 h 6868160"/>
              <a:gd name="connsiteX7" fmla="*/ 0 w 12198985"/>
              <a:gd name="connsiteY7" fmla="*/ 528320 h 6868160"/>
              <a:gd name="connsiteX8" fmla="*/ 10160 w 12198985"/>
              <a:gd name="connsiteY8" fmla="*/ 0 h 6868160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985" h="6877685">
                <a:moveTo>
                  <a:pt x="10160" y="0"/>
                </a:moveTo>
                <a:lnTo>
                  <a:pt x="12198985" y="0"/>
                </a:lnTo>
                <a:lnTo>
                  <a:pt x="12198985" y="6868160"/>
                </a:lnTo>
                <a:lnTo>
                  <a:pt x="4553585" y="6877685"/>
                </a:lnTo>
                <a:cubicBezTo>
                  <a:pt x="5419196" y="6578177"/>
                  <a:pt x="5891741" y="6267027"/>
                  <a:pt x="6122034" y="5839460"/>
                </a:cubicBezTo>
                <a:cubicBezTo>
                  <a:pt x="6543462" y="4952153"/>
                  <a:pt x="6071023" y="4359063"/>
                  <a:pt x="6024880" y="3830320"/>
                </a:cubicBezTo>
                <a:cubicBezTo>
                  <a:pt x="5670973" y="2770293"/>
                  <a:pt x="5327227" y="2120053"/>
                  <a:pt x="4714240" y="1727200"/>
                </a:cubicBezTo>
                <a:cubicBezTo>
                  <a:pt x="3371427" y="701040"/>
                  <a:pt x="1339427" y="711200"/>
                  <a:pt x="0" y="528320"/>
                </a:cubicBezTo>
                <a:lnTo>
                  <a:pt x="10160" y="0"/>
                </a:lnTo>
                <a:close/>
              </a:path>
            </a:pathLst>
          </a:cu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BC20860B-AE0A-0A88-20AD-D9FC361BF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3240063"/>
            <a:ext cx="3429000" cy="2496079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dirty="0"/>
              <a:t>Le avversità del nocciolo</a:t>
            </a:r>
          </a:p>
        </p:txBody>
      </p:sp>
    </p:spTree>
    <p:extLst>
      <p:ext uri="{BB962C8B-B14F-4D97-AF65-F5344CB8AC3E}">
        <p14:creationId xmlns:p14="http://schemas.microsoft.com/office/powerpoint/2010/main" val="2384973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1349742" y="922805"/>
            <a:ext cx="5979347" cy="64228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68">
              <a:solidFill>
                <a:prstClr val="white"/>
              </a:solidFill>
            </a:endParaRPr>
          </a:p>
        </p:txBody>
      </p:sp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1814913" y="1875153"/>
            <a:ext cx="2266665" cy="27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1168">
              <a:solidFill>
                <a:srgbClr val="000000"/>
              </a:solidFill>
            </a:endParaRPr>
          </a:p>
        </p:txBody>
      </p:sp>
      <p:sp>
        <p:nvSpPr>
          <p:cNvPr id="333829" name="Text Box 5"/>
          <p:cNvSpPr txBox="1">
            <a:spLocks noChangeArrowheads="1"/>
          </p:cNvSpPr>
          <p:nvPr/>
        </p:nvSpPr>
        <p:spPr bwMode="auto">
          <a:xfrm>
            <a:off x="3021014" y="142547"/>
            <a:ext cx="3101972" cy="588623"/>
          </a:xfrm>
          <a:prstGeom prst="rect">
            <a:avLst/>
          </a:prstGeom>
          <a:solidFill>
            <a:schemeClr val="tx1"/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25" b="1" dirty="0">
                <a:solidFill>
                  <a:srgbClr val="000000"/>
                </a:solidFill>
              </a:rPr>
              <a:t>Fitofagi primari</a:t>
            </a:r>
          </a:p>
        </p:txBody>
      </p:sp>
      <p:graphicFrame>
        <p:nvGraphicFramePr>
          <p:cNvPr id="333833" name="Text Box 7">
            <a:extLst>
              <a:ext uri="{FF2B5EF4-FFF2-40B4-BE49-F238E27FC236}">
                <a16:creationId xmlns:a16="http://schemas.microsoft.com/office/drawing/2014/main" id="{ECCBF4FA-1696-85A5-3451-BD7A2684B2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5722841"/>
              </p:ext>
            </p:extLst>
          </p:nvPr>
        </p:nvGraphicFramePr>
        <p:xfrm>
          <a:off x="1841606" y="1223839"/>
          <a:ext cx="5059287" cy="6004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2913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772140" y="255797"/>
            <a:ext cx="7362870" cy="108491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580" b="1" dirty="0"/>
              <a:t>Balanino delle nocciole </a:t>
            </a:r>
          </a:p>
          <a:p>
            <a:pPr algn="ctr">
              <a:spcBef>
                <a:spcPct val="50000"/>
              </a:spcBef>
            </a:pPr>
            <a:r>
              <a:rPr lang="it-IT" sz="2580" b="1" i="1" dirty="0" err="1"/>
              <a:t>Curculio</a:t>
            </a:r>
            <a:r>
              <a:rPr lang="it-IT" sz="2580" b="1" i="1" dirty="0"/>
              <a:t> </a:t>
            </a:r>
            <a:r>
              <a:rPr lang="it-IT" sz="2580" b="1" i="1" dirty="0" err="1"/>
              <a:t>nucum</a:t>
            </a:r>
            <a:r>
              <a:rPr lang="it-IT" sz="2580" b="1" i="1" dirty="0"/>
              <a:t> </a:t>
            </a:r>
            <a:r>
              <a:rPr lang="it-IT" sz="2580" b="1" dirty="0"/>
              <a:t>(</a:t>
            </a:r>
            <a:r>
              <a:rPr lang="it-IT" sz="2580" b="1" dirty="0" err="1"/>
              <a:t>Coleoptera</a:t>
            </a:r>
            <a:r>
              <a:rPr lang="it-IT" sz="2580" b="1" dirty="0"/>
              <a:t>, </a:t>
            </a:r>
            <a:r>
              <a:rPr lang="it-IT" sz="2580" b="1" dirty="0" err="1"/>
              <a:t>Curculionidae</a:t>
            </a:r>
            <a:r>
              <a:rPr lang="it-IT" sz="2580" b="1" dirty="0"/>
              <a:t>)</a:t>
            </a:r>
          </a:p>
        </p:txBody>
      </p:sp>
      <p:pic>
        <p:nvPicPr>
          <p:cNvPr id="339973" name="Picture 5" descr="adulto B cop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11" y="1696027"/>
            <a:ext cx="4202045" cy="28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9974" name="Rectangle 6"/>
          <p:cNvSpPr>
            <a:spLocks noChangeArrowheads="1"/>
          </p:cNvSpPr>
          <p:nvPr/>
        </p:nvSpPr>
        <p:spPr bwMode="auto">
          <a:xfrm>
            <a:off x="4714471" y="3048342"/>
            <a:ext cx="4320480" cy="476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B0F0"/>
              </a:buClr>
              <a:buSzPct val="60000"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L’adulto è lungo circa un centimetro ed è caratterizzato da un lunghissimo rostro al cui apice è presente l’apparato boccale. Il rostro, nelle femmine, è di norma più lungo che nel maschio. L’insetto è coperto da una pubescenza di color ruggine.</a:t>
            </a:r>
          </a:p>
        </p:txBody>
      </p:sp>
      <p:pic>
        <p:nvPicPr>
          <p:cNvPr id="339975" name="Picture 7" descr="Imago des Haselnußbohrer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12" y="4579144"/>
            <a:ext cx="4177364" cy="27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9976" name="Text Box 8"/>
          <p:cNvSpPr txBox="1">
            <a:spLocks noChangeArrowheads="1"/>
          </p:cNvSpPr>
          <p:nvPr/>
        </p:nvSpPr>
        <p:spPr bwMode="auto">
          <a:xfrm>
            <a:off x="3777640" y="2575757"/>
            <a:ext cx="466727" cy="41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77" b="1">
                <a:solidFill>
                  <a:prstClr val="black"/>
                </a:solidFill>
                <a:latin typeface="Monotype Corsiva" charset="0"/>
              </a:rPr>
              <a:t>♂</a:t>
            </a:r>
          </a:p>
        </p:txBody>
      </p: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3497398" y="5380239"/>
            <a:ext cx="466727" cy="41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77" b="1">
                <a:solidFill>
                  <a:prstClr val="black"/>
                </a:solidFill>
                <a:latin typeface="Monotype Corsiva" charset="0"/>
              </a:rPr>
              <a:t>♀</a:t>
            </a:r>
          </a:p>
        </p:txBody>
      </p:sp>
    </p:spTree>
    <p:extLst>
      <p:ext uri="{BB962C8B-B14F-4D97-AF65-F5344CB8AC3E}">
        <p14:creationId xmlns:p14="http://schemas.microsoft.com/office/powerpoint/2010/main" val="1183073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175986"/>
            <a:ext cx="9172434" cy="480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540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53" name="Picture 9" descr="curculioe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13" y="377207"/>
            <a:ext cx="4106555" cy="31260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5A4FE9-8D48-FAE3-6033-3E25D6E77BDB}"/>
              </a:ext>
            </a:extLst>
          </p:cNvPr>
          <p:cNvSpPr txBox="1"/>
          <p:nvPr/>
        </p:nvSpPr>
        <p:spPr>
          <a:xfrm>
            <a:off x="4427984" y="1079823"/>
            <a:ext cx="4933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 maggio, le femmine, dopo l’accoppiamento, scavano con il rostro una piccola cavità nella nocciola (</a:t>
            </a:r>
            <a:r>
              <a:rPr lang="it-IT" sz="2400" dirty="0" err="1"/>
              <a:t>criptocecidio</a:t>
            </a:r>
            <a:r>
              <a:rPr lang="it-IT" sz="2400" dirty="0"/>
              <a:t>) e vi depongono un singolo uovo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46CAA5-38C8-08F9-4837-7FECB0C71663}"/>
              </a:ext>
            </a:extLst>
          </p:cNvPr>
          <p:cNvSpPr txBox="1"/>
          <p:nvPr/>
        </p:nvSpPr>
        <p:spPr>
          <a:xfrm>
            <a:off x="4572000" y="4104159"/>
            <a:ext cx="42909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60000"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Dopo la schiusa dell’uovo, la larva penetra nella nocciola e si nutre del seme. </a:t>
            </a:r>
            <a:r>
              <a:rPr lang="it-IT" sz="2400" dirty="0">
                <a:solidFill>
                  <a:prstClr val="white"/>
                </a:solidFill>
                <a:latin typeface="Avenir Next LT Pro Light"/>
              </a:rPr>
              <a:t>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aggiunta la maturità, abbandona la nocciola caduta al suolo praticando un foro tondo di uscita e si interrano per svernare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1E41BF-A65F-10E3-250D-3AE1018D6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0" y="4104159"/>
            <a:ext cx="4164658" cy="312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3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Text Box 2"/>
          <p:cNvSpPr txBox="1">
            <a:spLocks noChangeArrowheads="1"/>
          </p:cNvSpPr>
          <p:nvPr/>
        </p:nvSpPr>
        <p:spPr bwMode="auto">
          <a:xfrm>
            <a:off x="1043608" y="5040263"/>
            <a:ext cx="771817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it-IT" sz="2400" dirty="0"/>
              <a:t>Nella primavera dell’anno successivo le larve si impupano per poi, successivamente, sfarfallare allo stadio adulto. Alcune larve svernanti possono rimanere in diapausa per 2-3 anni.</a:t>
            </a:r>
          </a:p>
        </p:txBody>
      </p:sp>
      <p:pic>
        <p:nvPicPr>
          <p:cNvPr id="350211" name="Picture 3" descr="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007815"/>
            <a:ext cx="4619335" cy="31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0212" name="Picture 4" descr="Balanino nocciolo pupa cop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3719"/>
            <a:ext cx="3148225" cy="452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423149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4234F3A2-FDC7-4C00-84CA-644060AD702E}" vid="{9960C28F-83E1-4F9B-82E9-0BBCBB5870A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</Template>
  <TotalTime>474</TotalTime>
  <Words>1310</Words>
  <Application>Microsoft Office PowerPoint</Application>
  <PresentationFormat>Personalizzato</PresentationFormat>
  <Paragraphs>150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2" baseType="lpstr">
      <vt:lpstr>Meiryo</vt:lpstr>
      <vt:lpstr>Arial</vt:lpstr>
      <vt:lpstr>Avenir Next LT Pro</vt:lpstr>
      <vt:lpstr>Avenir Next LT Pro Light</vt:lpstr>
      <vt:lpstr>Calibri</vt:lpstr>
      <vt:lpstr>Comic Sans MS</vt:lpstr>
      <vt:lpstr>Monotype Corsiva</vt:lpstr>
      <vt:lpstr>Sitka Subheading</vt:lpstr>
      <vt:lpstr>Wingdings</vt:lpstr>
      <vt:lpstr>PebbleVTI</vt:lpstr>
      <vt:lpstr>Presentazione standard di PowerPoint</vt:lpstr>
      <vt:lpstr>Progetto PCDBIO</vt:lpstr>
      <vt:lpstr>Progetto PCDBIO</vt:lpstr>
      <vt:lpstr>Le avversità del nocciolo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Anisandro (Anisandrus dispar)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avversità del Nocciolo</dc:title>
  <dc:creator>user</dc:creator>
  <cp:lastModifiedBy>Dafne Unitus</cp:lastModifiedBy>
  <cp:revision>100</cp:revision>
  <dcterms:created xsi:type="dcterms:W3CDTF">2020-04-14T07:21:14Z</dcterms:created>
  <dcterms:modified xsi:type="dcterms:W3CDTF">2024-02-20T14:20:29Z</dcterms:modified>
</cp:coreProperties>
</file>